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6" r:id="rId4"/>
    <p:sldMasterId id="2147483794" r:id="rId5"/>
    <p:sldMasterId id="2147483810" r:id="rId6"/>
    <p:sldMasterId id="2147483819" r:id="rId7"/>
    <p:sldMasterId id="2147483848" r:id="rId8"/>
    <p:sldMasterId id="2147483846" r:id="rId9"/>
  </p:sldMasterIdLst>
  <p:notesMasterIdLst>
    <p:notesMasterId r:id="rId45"/>
  </p:notesMasterIdLst>
  <p:handoutMasterIdLst>
    <p:handoutMasterId r:id="rId46"/>
  </p:handoutMasterIdLst>
  <p:sldIdLst>
    <p:sldId id="265" r:id="rId10"/>
    <p:sldId id="1439" r:id="rId11"/>
    <p:sldId id="1440" r:id="rId12"/>
    <p:sldId id="322" r:id="rId13"/>
    <p:sldId id="1441" r:id="rId14"/>
    <p:sldId id="1442" r:id="rId15"/>
    <p:sldId id="1445" r:id="rId16"/>
    <p:sldId id="1443" r:id="rId17"/>
    <p:sldId id="1446" r:id="rId18"/>
    <p:sldId id="1449" r:id="rId19"/>
    <p:sldId id="323" r:id="rId20"/>
    <p:sldId id="1450" r:id="rId21"/>
    <p:sldId id="1451" r:id="rId22"/>
    <p:sldId id="324" r:id="rId23"/>
    <p:sldId id="1453" r:id="rId24"/>
    <p:sldId id="568" r:id="rId25"/>
    <p:sldId id="1454" r:id="rId26"/>
    <p:sldId id="559" r:id="rId27"/>
    <p:sldId id="569" r:id="rId28"/>
    <p:sldId id="570" r:id="rId29"/>
    <p:sldId id="543" r:id="rId30"/>
    <p:sldId id="1455" r:id="rId31"/>
    <p:sldId id="325" r:id="rId32"/>
    <p:sldId id="544" r:id="rId33"/>
    <p:sldId id="574" r:id="rId34"/>
    <p:sldId id="573" r:id="rId35"/>
    <p:sldId id="1907" r:id="rId36"/>
    <p:sldId id="540" r:id="rId37"/>
    <p:sldId id="536" r:id="rId38"/>
    <p:sldId id="1902" r:id="rId39"/>
    <p:sldId id="1904" r:id="rId40"/>
    <p:sldId id="1903" r:id="rId41"/>
    <p:sldId id="1905" r:id="rId42"/>
    <p:sldId id="537" r:id="rId43"/>
    <p:sldId id="259" r:id="rId44"/>
  </p:sldIdLst>
  <p:sldSz cx="12192000" cy="6858000"/>
  <p:notesSz cx="6858000" cy="1276350"/>
  <p:custDataLst>
    <p:tags r:id="rId47"/>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cademic Tablet" initials="AT" lastIdx="1" clrIdx="0"/>
  <p:cmAuthor id="1" name="Alejandro Gutierrez Lopez, Mr" initials="AM" lastIdx="19" clrIdx="1">
    <p:extLst>
      <p:ext uri="{19B8F6BF-5375-455C-9EA6-DF929625EA0E}">
        <p15:presenceInfo xmlns:p15="http://schemas.microsoft.com/office/powerpoint/2012/main" userId="S::alejandro.gutierrezlopez@mcgill.ca::5e033b20-374e-452a-bd74-f3d5266c8dc1" providerId="AD"/>
      </p:ext>
    </p:extLst>
  </p:cmAuthor>
  <p:cmAuthor id="2" name="Sheila Campbell, Mrs" initials="SCM" lastIdx="3" clrIdx="2">
    <p:extLst>
      <p:ext uri="{19B8F6BF-5375-455C-9EA6-DF929625EA0E}">
        <p15:presenceInfo xmlns:p15="http://schemas.microsoft.com/office/powerpoint/2012/main" userId="S::sheila.campbell@mcgill.ca::d120dce6-7825-4d99-b970-26df07d413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9BAEC4"/>
    <a:srgbClr val="FF7F7F"/>
    <a:srgbClr val="9B6E84"/>
    <a:srgbClr val="385D8A"/>
    <a:srgbClr val="92D050"/>
    <a:srgbClr val="FFC000"/>
    <a:srgbClr val="4F81BD"/>
    <a:srgbClr val="C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D35A0A-A63A-969B-7B6B-365A877FD730}" v="3" dt="2019-11-22T14:37:47.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69061" autoAdjust="0"/>
  </p:normalViewPr>
  <p:slideViewPr>
    <p:cSldViewPr snapToGrid="0">
      <p:cViewPr varScale="1">
        <p:scale>
          <a:sx n="79" d="100"/>
          <a:sy n="79" d="100"/>
        </p:scale>
        <p:origin x="1464" y="10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4512"/>
    </p:cViewPr>
  </p:sorterViewPr>
  <p:notesViewPr>
    <p:cSldViewPr snapToGrid="0">
      <p:cViewPr>
        <p:scale>
          <a:sx n="1" d="2"/>
          <a:sy n="1" d="2"/>
        </p:scale>
        <p:origin x="0" y="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1"/>
            <a:ext cx="3005121" cy="46040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defRPr sz="1100"/>
            </a:lvl1pPr>
          </a:lstStyle>
          <a:p>
            <a:endParaRPr lang="en-US"/>
          </a:p>
        </p:txBody>
      </p:sp>
      <p:sp>
        <p:nvSpPr>
          <p:cNvPr id="70659" name="Rectangle 3"/>
          <p:cNvSpPr>
            <a:spLocks noGrp="1" noChangeArrowheads="1"/>
          </p:cNvSpPr>
          <p:nvPr>
            <p:ph type="dt" sz="quarter" idx="1"/>
          </p:nvPr>
        </p:nvSpPr>
        <p:spPr bwMode="auto">
          <a:xfrm>
            <a:off x="3927574" y="1"/>
            <a:ext cx="3005121" cy="46040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r">
              <a:defRPr sz="1100"/>
            </a:lvl1pPr>
          </a:lstStyle>
          <a:p>
            <a:endParaRPr lang="en-US"/>
          </a:p>
        </p:txBody>
      </p:sp>
      <p:sp>
        <p:nvSpPr>
          <p:cNvPr id="70660" name="Rectangle 4"/>
          <p:cNvSpPr>
            <a:spLocks noGrp="1" noChangeArrowheads="1"/>
          </p:cNvSpPr>
          <p:nvPr>
            <p:ph type="ftr" sz="quarter" idx="2"/>
          </p:nvPr>
        </p:nvSpPr>
        <p:spPr bwMode="auto">
          <a:xfrm>
            <a:off x="0" y="8758276"/>
            <a:ext cx="3005121" cy="46040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defRPr sz="1100"/>
            </a:lvl1pPr>
          </a:lstStyle>
          <a:p>
            <a:endParaRPr lang="en-US"/>
          </a:p>
        </p:txBody>
      </p:sp>
      <p:sp>
        <p:nvSpPr>
          <p:cNvPr id="70661" name="Rectangle 5"/>
          <p:cNvSpPr>
            <a:spLocks noGrp="1" noChangeArrowheads="1"/>
          </p:cNvSpPr>
          <p:nvPr>
            <p:ph type="sldNum" sz="quarter" idx="3"/>
          </p:nvPr>
        </p:nvSpPr>
        <p:spPr bwMode="auto">
          <a:xfrm>
            <a:off x="3927574" y="8758276"/>
            <a:ext cx="3005121" cy="46040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r">
              <a:defRPr sz="1100"/>
            </a:lvl1pPr>
          </a:lstStyle>
          <a:p>
            <a:fld id="{DD28354E-E48C-49CC-8370-7D038345486C}" type="slidenum">
              <a:rPr lang="en-US"/>
              <a:pPr/>
              <a:t>‹#›</a:t>
            </a:fld>
            <a:endParaRPr lang="en-US"/>
          </a:p>
        </p:txBody>
      </p:sp>
    </p:spTree>
    <p:extLst>
      <p:ext uri="{BB962C8B-B14F-4D97-AF65-F5344CB8AC3E}">
        <p14:creationId xmlns:p14="http://schemas.microsoft.com/office/powerpoint/2010/main" val="4090384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1"/>
            <a:ext cx="3005121" cy="46040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186">
              <a:defRPr sz="1200"/>
            </a:lvl1pPr>
          </a:lstStyle>
          <a:p>
            <a:endParaRPr lang="en-US"/>
          </a:p>
        </p:txBody>
      </p:sp>
      <p:sp>
        <p:nvSpPr>
          <p:cNvPr id="31747" name="Rectangle 3"/>
          <p:cNvSpPr>
            <a:spLocks noGrp="1" noChangeArrowheads="1"/>
          </p:cNvSpPr>
          <p:nvPr>
            <p:ph type="dt" idx="1"/>
          </p:nvPr>
        </p:nvSpPr>
        <p:spPr bwMode="auto">
          <a:xfrm>
            <a:off x="3927574" y="1"/>
            <a:ext cx="3005121" cy="46040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186">
              <a:defRPr sz="1200"/>
            </a:lvl1pPr>
          </a:lstStyle>
          <a:p>
            <a:endParaRPr lang="en-US"/>
          </a:p>
        </p:txBody>
      </p:sp>
      <p:sp>
        <p:nvSpPr>
          <p:cNvPr id="31748" name="Rectangle 4"/>
          <p:cNvSpPr>
            <a:spLocks noGrp="1" noRot="1" noChangeAspect="1" noChangeArrowheads="1" noTextEdit="1"/>
          </p:cNvSpPr>
          <p:nvPr>
            <p:ph type="sldImg" idx="2"/>
          </p:nvPr>
        </p:nvSpPr>
        <p:spPr bwMode="auto">
          <a:xfrm>
            <a:off x="393700" y="692150"/>
            <a:ext cx="6146800" cy="3457575"/>
          </a:xfrm>
          <a:prstGeom prst="rect">
            <a:avLst/>
          </a:prstGeom>
          <a:noFill/>
          <a:ln w="9525">
            <a:solidFill>
              <a:srgbClr val="000000"/>
            </a:solidFill>
            <a:miter lim="800000"/>
            <a:headEnd/>
            <a:tailEnd/>
          </a:ln>
          <a:effectLst/>
        </p:spPr>
      </p:sp>
      <p:sp>
        <p:nvSpPr>
          <p:cNvPr id="31749" name="Rectangle 5"/>
          <p:cNvSpPr>
            <a:spLocks noGrp="1" noChangeArrowheads="1"/>
          </p:cNvSpPr>
          <p:nvPr>
            <p:ph type="body" sz="quarter" idx="3"/>
          </p:nvPr>
        </p:nvSpPr>
        <p:spPr bwMode="auto">
          <a:xfrm>
            <a:off x="693722" y="4379901"/>
            <a:ext cx="5546758" cy="41481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750" name="Rectangle 6"/>
          <p:cNvSpPr>
            <a:spLocks noGrp="1" noChangeArrowheads="1"/>
          </p:cNvSpPr>
          <p:nvPr>
            <p:ph type="ftr" sz="quarter" idx="4"/>
          </p:nvPr>
        </p:nvSpPr>
        <p:spPr bwMode="auto">
          <a:xfrm>
            <a:off x="0" y="8758276"/>
            <a:ext cx="3005121" cy="46040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186">
              <a:defRPr sz="1200"/>
            </a:lvl1pPr>
          </a:lstStyle>
          <a:p>
            <a:endParaRPr lang="en-US"/>
          </a:p>
        </p:txBody>
      </p:sp>
      <p:sp>
        <p:nvSpPr>
          <p:cNvPr id="31751" name="Rectangle 7"/>
          <p:cNvSpPr>
            <a:spLocks noGrp="1" noChangeArrowheads="1"/>
          </p:cNvSpPr>
          <p:nvPr>
            <p:ph type="sldNum" sz="quarter" idx="5"/>
          </p:nvPr>
        </p:nvSpPr>
        <p:spPr bwMode="auto">
          <a:xfrm>
            <a:off x="3927574" y="8758276"/>
            <a:ext cx="3005121" cy="46040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186">
              <a:defRPr sz="1200"/>
            </a:lvl1pPr>
          </a:lstStyle>
          <a:p>
            <a:fld id="{87F161E8-846D-4747-B53A-F633A57CCB41}" type="slidenum">
              <a:rPr lang="en-US"/>
              <a:pPr/>
              <a:t>‹#›</a:t>
            </a:fld>
            <a:endParaRPr lang="en-US"/>
          </a:p>
        </p:txBody>
      </p:sp>
    </p:spTree>
    <p:extLst>
      <p:ext uri="{BB962C8B-B14F-4D97-AF65-F5344CB8AC3E}">
        <p14:creationId xmlns:p14="http://schemas.microsoft.com/office/powerpoint/2010/main" val="32390111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onlinehelp.tableau.com/current/pro/online/mac/en-us/buildexamples_treemap.html"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cs typeface="Arial"/>
              </a:rPr>
              <a:t>To finish, we want to leave you with the following quote “</a:t>
            </a:r>
            <a:r>
              <a:rPr lang="en-US" dirty="0"/>
              <a:t>She/He who jumps into the void owes no explanation to those who stand and watch”.</a:t>
            </a:r>
          </a:p>
        </p:txBody>
      </p:sp>
      <p:sp>
        <p:nvSpPr>
          <p:cNvPr id="4" name="Slide Number Placeholder 3"/>
          <p:cNvSpPr>
            <a:spLocks noGrp="1"/>
          </p:cNvSpPr>
          <p:nvPr>
            <p:ph type="sldNum" sz="quarter" idx="5"/>
          </p:nvPr>
        </p:nvSpPr>
        <p:spPr/>
        <p:txBody>
          <a:bodyPr/>
          <a:lstStyle/>
          <a:p>
            <a:fld id="{87F161E8-846D-4747-B53A-F633A57CCB41}" type="slidenum">
              <a:rPr lang="en-US" smtClean="0"/>
              <a:pPr/>
              <a:t>11</a:t>
            </a:fld>
            <a:endParaRPr lang="en-US"/>
          </a:p>
        </p:txBody>
      </p:sp>
    </p:spTree>
    <p:extLst>
      <p:ext uri="{BB962C8B-B14F-4D97-AF65-F5344CB8AC3E}">
        <p14:creationId xmlns:p14="http://schemas.microsoft.com/office/powerpoint/2010/main" val="1662100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 :</a:t>
            </a:r>
          </a:p>
          <a:p>
            <a:r>
              <a:rPr lang="en-US" dirty="0"/>
              <a:t>Like Scatterplots, line graphs are good for looking at the relationship between 2 variables (although a scatterplot is often better for this).  Line graphs are often used for looking at how something changes </a:t>
            </a:r>
            <a:r>
              <a:rPr lang="en-US" u="sng" dirty="0"/>
              <a:t>over time</a:t>
            </a:r>
            <a:r>
              <a:rPr lang="en-US" dirty="0"/>
              <a:t>.  This is called </a:t>
            </a:r>
            <a:r>
              <a:rPr lang="en-US" u="sng" dirty="0"/>
              <a:t>time series</a:t>
            </a:r>
            <a:r>
              <a:rPr lang="en-US" dirty="0"/>
              <a:t> analysis.</a:t>
            </a:r>
          </a:p>
          <a:p>
            <a:pPr marL="171450" indent="-171450">
              <a:buFont typeface="Arial" panose="020B0604020202020204" pitchFamily="34" charset="0"/>
              <a:buChar char="•"/>
            </a:pPr>
            <a:r>
              <a:rPr lang="en-US" dirty="0"/>
              <a:t>Let’s start by looking at sales over time. Double-click </a:t>
            </a:r>
            <a:r>
              <a:rPr lang="en-US" b="1" dirty="0"/>
              <a:t>Sales</a:t>
            </a:r>
            <a:r>
              <a:rPr lang="en-US" dirty="0"/>
              <a:t>,  then double-click </a:t>
            </a:r>
            <a:r>
              <a:rPr lang="en-US" b="1" dirty="0"/>
              <a:t>Order Date</a:t>
            </a:r>
            <a:r>
              <a:rPr lang="en-US" dirty="0"/>
              <a:t>.  </a:t>
            </a:r>
          </a:p>
          <a:p>
            <a:pPr marL="0" indent="0">
              <a:buFont typeface="Arial" panose="020B0604020202020204" pitchFamily="34" charset="0"/>
              <a:buNone/>
            </a:pPr>
            <a:r>
              <a:rPr lang="en-US" dirty="0"/>
              <a:t>Tableau understands date fields and automatically breaks them down by Year, Quarter, etc.</a:t>
            </a:r>
          </a:p>
          <a:p>
            <a:r>
              <a:rPr lang="en-US" dirty="0"/>
              <a:t>If we need more detail than yearly sales results, let’s expand to Quarter and then Month.  </a:t>
            </a:r>
          </a:p>
          <a:p>
            <a:r>
              <a:rPr lang="en-US" dirty="0"/>
              <a:t>We do not care about Quarter, so </a:t>
            </a:r>
            <a:r>
              <a:rPr lang="en-US" b="1" dirty="0"/>
              <a:t>drag it out</a:t>
            </a:r>
            <a:r>
              <a:rPr lang="en-US" dirty="0"/>
              <a:t> of the viz.</a:t>
            </a:r>
          </a:p>
          <a:p>
            <a:r>
              <a:rPr lang="en-US" dirty="0"/>
              <a:t>Note that dual axis is very easy in Tableau – drag </a:t>
            </a:r>
            <a:r>
              <a:rPr lang="en-US" b="1" dirty="0"/>
              <a:t>Profit</a:t>
            </a:r>
            <a:r>
              <a:rPr lang="en-US" dirty="0"/>
              <a:t> to the </a:t>
            </a:r>
            <a:r>
              <a:rPr lang="en-US" b="1" dirty="0"/>
              <a:t>right axis</a:t>
            </a:r>
            <a:r>
              <a:rPr lang="en-US" dirty="0"/>
              <a:t>.  Then </a:t>
            </a:r>
            <a:r>
              <a:rPr lang="en-US" b="1" dirty="0"/>
              <a:t>Undo</a:t>
            </a:r>
            <a:r>
              <a:rPr lang="en-US" dirty="0"/>
              <a:t> to get back to Sales only.</a:t>
            </a:r>
          </a:p>
        </p:txBody>
      </p:sp>
      <p:sp>
        <p:nvSpPr>
          <p:cNvPr id="4" name="Slide Number Placeholder 3"/>
          <p:cNvSpPr>
            <a:spLocks noGrp="1"/>
          </p:cNvSpPr>
          <p:nvPr>
            <p:ph type="sldNum" sz="quarter" idx="5"/>
          </p:nvPr>
        </p:nvSpPr>
        <p:spPr/>
        <p:txBody>
          <a:bodyPr/>
          <a:lstStyle/>
          <a:p>
            <a:fld id="{87F161E8-846D-4747-B53A-F633A57CCB41}" type="slidenum">
              <a:rPr lang="en-US" smtClean="0"/>
              <a:pPr/>
              <a:t>13</a:t>
            </a:fld>
            <a:endParaRPr lang="en-US"/>
          </a:p>
        </p:txBody>
      </p:sp>
    </p:spTree>
    <p:extLst>
      <p:ext uri="{BB962C8B-B14F-4D97-AF65-F5344CB8AC3E}">
        <p14:creationId xmlns:p14="http://schemas.microsoft.com/office/powerpoint/2010/main" val="61880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cs typeface="Arial"/>
              </a:rPr>
              <a:t>Narration :</a:t>
            </a:r>
          </a:p>
          <a:p>
            <a:r>
              <a:rPr lang="en-US" sz="1200" kern="1200" dirty="0">
                <a:solidFill>
                  <a:schemeClr val="tx1"/>
                </a:solidFill>
                <a:effectLst/>
                <a:latin typeface="Arial"/>
                <a:cs typeface="Arial"/>
              </a:rPr>
              <a:t>Step by step process</a:t>
            </a:r>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14</a:t>
            </a:fld>
            <a:endParaRPr lang="en-US"/>
          </a:p>
        </p:txBody>
      </p:sp>
    </p:spTree>
    <p:extLst>
      <p:ext uri="{BB962C8B-B14F-4D97-AF65-F5344CB8AC3E}">
        <p14:creationId xmlns:p14="http://schemas.microsoft.com/office/powerpoint/2010/main" val="914358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r>
              <a:rPr lang="en-US" dirty="0"/>
              <a:t>Remember that we can now drag things around and change the viz on the fly.  </a:t>
            </a:r>
          </a:p>
          <a:p>
            <a:r>
              <a:rPr lang="en-US" dirty="0"/>
              <a:t>We have discrete dates right now (we have already learned how, with discrete dates, each part of the date is treated separately).  </a:t>
            </a:r>
          </a:p>
          <a:p>
            <a:r>
              <a:rPr lang="en-US" dirty="0"/>
              <a:t>So for example we can drag </a:t>
            </a:r>
            <a:r>
              <a:rPr lang="en-US" b="1" dirty="0"/>
              <a:t>Year</a:t>
            </a:r>
            <a:r>
              <a:rPr lang="en-US" dirty="0"/>
              <a:t> to </a:t>
            </a:r>
            <a:r>
              <a:rPr lang="en-US" b="1" dirty="0"/>
              <a:t>Color</a:t>
            </a:r>
            <a:r>
              <a:rPr lang="en-US" dirty="0"/>
              <a:t> and see direct comparisons between the years. </a:t>
            </a:r>
          </a:p>
          <a:p>
            <a:r>
              <a:rPr lang="en-US" dirty="0"/>
              <a:t>(Note that, if you liked the current format and just want each year to be a different color for clarity, you could Control-drag Year to color).</a:t>
            </a:r>
          </a:p>
        </p:txBody>
      </p:sp>
      <p:sp>
        <p:nvSpPr>
          <p:cNvPr id="4" name="Slide Number Placeholder 3"/>
          <p:cNvSpPr>
            <a:spLocks noGrp="1"/>
          </p:cNvSpPr>
          <p:nvPr>
            <p:ph type="sldNum" sz="quarter" idx="5"/>
          </p:nvPr>
        </p:nvSpPr>
        <p:spPr/>
        <p:txBody>
          <a:bodyPr/>
          <a:lstStyle/>
          <a:p>
            <a:fld id="{87F161E8-846D-4747-B53A-F633A57CCB41}" type="slidenum">
              <a:rPr lang="en-US" smtClean="0"/>
              <a:pPr/>
              <a:t>15</a:t>
            </a:fld>
            <a:endParaRPr lang="en-US"/>
          </a:p>
        </p:txBody>
      </p:sp>
    </p:spTree>
    <p:extLst>
      <p:ext uri="{BB962C8B-B14F-4D97-AF65-F5344CB8AC3E}">
        <p14:creationId xmlns:p14="http://schemas.microsoft.com/office/powerpoint/2010/main" val="2642062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Narration: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Let’s all get back to a separate line chart for each year.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err="1"/>
              <a:t>Ifwe</a:t>
            </a:r>
            <a:r>
              <a:rPr lang="en-US" dirty="0"/>
              <a:t> want to look at a common calculation for time series data, like year over year growth, it is very easy: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1" dirty="0"/>
              <a:t>Click</a:t>
            </a:r>
            <a:r>
              <a:rPr lang="en-US" dirty="0"/>
              <a:t> on the green </a:t>
            </a:r>
            <a:r>
              <a:rPr lang="en-US" b="1" dirty="0"/>
              <a:t>Sum(Sales)</a:t>
            </a:r>
            <a:r>
              <a:rPr lang="en-US" dirty="0"/>
              <a:t> pill.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Select </a:t>
            </a:r>
            <a:r>
              <a:rPr lang="en-US" b="1" dirty="0"/>
              <a:t>Quick Table Calculation</a:t>
            </a:r>
            <a:r>
              <a:rPr lang="en-US" dirty="0"/>
              <a:t>… </a:t>
            </a:r>
            <a:r>
              <a:rPr lang="en-US" b="1" dirty="0"/>
              <a:t>Year over Year Growth</a:t>
            </a:r>
            <a:r>
              <a:rPr lang="en-US" dirty="0"/>
              <a:t>.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Now I can see that there were months in which sales went down YOY.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Click the </a:t>
            </a:r>
            <a:r>
              <a:rPr lang="en-US" b="1" dirty="0"/>
              <a:t>Back</a:t>
            </a:r>
            <a:r>
              <a:rPr lang="en-US" dirty="0"/>
              <a:t> button.</a:t>
            </a:r>
          </a:p>
          <a:p>
            <a:endParaRPr lang="en-CA"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16</a:t>
            </a:fld>
            <a:endParaRPr lang="en-US"/>
          </a:p>
        </p:txBody>
      </p:sp>
    </p:spTree>
    <p:extLst>
      <p:ext uri="{BB962C8B-B14F-4D97-AF65-F5344CB8AC3E}">
        <p14:creationId xmlns:p14="http://schemas.microsoft.com/office/powerpoint/2010/main" val="4238206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17</a:t>
            </a:fld>
            <a:endParaRPr lang="en-US"/>
          </a:p>
        </p:txBody>
      </p:sp>
    </p:spTree>
    <p:extLst>
      <p:ext uri="{BB962C8B-B14F-4D97-AF65-F5344CB8AC3E}">
        <p14:creationId xmlns:p14="http://schemas.microsoft.com/office/powerpoint/2010/main" val="3891784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Narration:</a:t>
            </a:r>
          </a:p>
          <a:p>
            <a:endParaRPr lang="en-CA"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CA" dirty="0"/>
              <a:t>Tableau provides you with forecasting abilities.</a:t>
            </a:r>
          </a:p>
          <a:p>
            <a:endParaRPr lang="en-CA"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Go to the </a:t>
            </a:r>
            <a:r>
              <a:rPr lang="en-US" b="1" dirty="0"/>
              <a:t>Analytics pane</a:t>
            </a:r>
            <a:r>
              <a:rPr lang="en-US" dirty="0"/>
              <a:t> and drag out </a:t>
            </a:r>
            <a:r>
              <a:rPr lang="en-US" b="1" dirty="0"/>
              <a:t>Forecast. Then </a:t>
            </a:r>
            <a:r>
              <a:rPr lang="en-US" dirty="0"/>
              <a:t>Click the </a:t>
            </a:r>
            <a:r>
              <a:rPr lang="en-US" b="1" dirty="0"/>
              <a:t>Back</a:t>
            </a:r>
            <a:r>
              <a:rPr lang="en-US" dirty="0"/>
              <a:t> button.</a:t>
            </a:r>
          </a:p>
        </p:txBody>
      </p:sp>
      <p:sp>
        <p:nvSpPr>
          <p:cNvPr id="4" name="Slide Number Placeholder 3"/>
          <p:cNvSpPr>
            <a:spLocks noGrp="1"/>
          </p:cNvSpPr>
          <p:nvPr>
            <p:ph type="sldNum" sz="quarter" idx="5"/>
          </p:nvPr>
        </p:nvSpPr>
        <p:spPr/>
        <p:txBody>
          <a:bodyPr/>
          <a:lstStyle/>
          <a:p>
            <a:fld id="{87F161E8-846D-4747-B53A-F633A57CCB41}" type="slidenum">
              <a:rPr lang="en-US" smtClean="0"/>
              <a:pPr/>
              <a:t>18</a:t>
            </a:fld>
            <a:endParaRPr lang="en-US"/>
          </a:p>
        </p:txBody>
      </p:sp>
    </p:spTree>
    <p:extLst>
      <p:ext uri="{BB962C8B-B14F-4D97-AF65-F5344CB8AC3E}">
        <p14:creationId xmlns:p14="http://schemas.microsoft.com/office/powerpoint/2010/main" val="580871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Narration:</a:t>
            </a:r>
          </a:p>
          <a:p>
            <a:r>
              <a:rPr lang="en-US" dirty="0"/>
              <a:t>Another useful feature to add to a line chart is a reference line, for example: </a:t>
            </a:r>
          </a:p>
          <a:p>
            <a:pPr marL="171450" indent="-171450">
              <a:buFont typeface="Arial" panose="020B0604020202020204" pitchFamily="34" charset="0"/>
              <a:buChar char="•"/>
            </a:pPr>
            <a:r>
              <a:rPr lang="en-US" dirty="0"/>
              <a:t>Drag the </a:t>
            </a:r>
            <a:r>
              <a:rPr lang="en-US" b="1" dirty="0"/>
              <a:t>Average Line</a:t>
            </a:r>
            <a:r>
              <a:rPr lang="en-US" dirty="0"/>
              <a:t> onto the viz…drop it onto the </a:t>
            </a:r>
            <a:r>
              <a:rPr lang="en-US" b="1" dirty="0"/>
              <a:t>Pane</a:t>
            </a:r>
            <a:r>
              <a:rPr lang="en-US" dirty="0"/>
              <a:t> icon.</a:t>
            </a:r>
          </a:p>
          <a:p>
            <a:r>
              <a:rPr lang="en-US" dirty="0"/>
              <a:t>On can also drill down to a couple of point and this average will dynamically adjust: </a:t>
            </a:r>
          </a:p>
          <a:p>
            <a:pPr marL="171450" indent="-171450">
              <a:buFont typeface="Arial" panose="020B0604020202020204" pitchFamily="34" charset="0"/>
              <a:buChar char="•"/>
            </a:pPr>
            <a:r>
              <a:rPr lang="en-US" b="1" dirty="0"/>
              <a:t>select a few points</a:t>
            </a:r>
            <a:r>
              <a:rPr lang="en-US" dirty="0"/>
              <a:t> in the line graph and note the new average line.</a:t>
            </a:r>
          </a:p>
          <a:p>
            <a:endParaRPr lang="en-CA"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19</a:t>
            </a:fld>
            <a:endParaRPr lang="en-US"/>
          </a:p>
        </p:txBody>
      </p:sp>
    </p:spTree>
    <p:extLst>
      <p:ext uri="{BB962C8B-B14F-4D97-AF65-F5344CB8AC3E}">
        <p14:creationId xmlns:p14="http://schemas.microsoft.com/office/powerpoint/2010/main" val="2559837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Narration: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Although we are talking about line graphs, it is easy to explore other options: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click the drop-down in the Marks card and select </a:t>
            </a:r>
            <a:r>
              <a:rPr lang="en-US" b="1" dirty="0"/>
              <a:t>Bar</a:t>
            </a:r>
            <a:r>
              <a:rPr lang="en-US" dirty="0"/>
              <a:t>,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then </a:t>
            </a:r>
            <a:r>
              <a:rPr lang="en-US" b="1" dirty="0"/>
              <a:t>Circle</a:t>
            </a:r>
            <a:r>
              <a:rPr lang="en-US" dirty="0"/>
              <a:t>, and </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then finally leave it as </a:t>
            </a:r>
            <a:r>
              <a:rPr lang="en-US" b="1" dirty="0"/>
              <a:t>Area</a:t>
            </a:r>
            <a:r>
              <a:rPr lang="en-US" dirty="0"/>
              <a:t>.</a:t>
            </a:r>
          </a:p>
          <a:p>
            <a:endParaRPr lang="en-CA"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20</a:t>
            </a:fld>
            <a:endParaRPr lang="en-US"/>
          </a:p>
        </p:txBody>
      </p:sp>
    </p:spTree>
    <p:extLst>
      <p:ext uri="{BB962C8B-B14F-4D97-AF65-F5344CB8AC3E}">
        <p14:creationId xmlns:p14="http://schemas.microsoft.com/office/powerpoint/2010/main" val="31421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Narration :</a:t>
            </a:r>
          </a:p>
          <a:p>
            <a:r>
              <a:rPr lang="en-AU" dirty="0"/>
              <a:t>We have already created some bar charts, but now let’s dive more deeply into this very simple but very powerful chart type.</a:t>
            </a:r>
          </a:p>
          <a:p>
            <a:r>
              <a:rPr lang="en-US" dirty="0"/>
              <a:t>Let’s Analyze </a:t>
            </a:r>
            <a:r>
              <a:rPr lang="en-US" b="1" dirty="0"/>
              <a:t>Sales</a:t>
            </a:r>
            <a:r>
              <a:rPr lang="en-US" dirty="0"/>
              <a:t> (double click) by </a:t>
            </a:r>
            <a:r>
              <a:rPr lang="en-US" b="1" dirty="0"/>
              <a:t>Category</a:t>
            </a:r>
            <a:r>
              <a:rPr lang="en-US" dirty="0"/>
              <a:t> (double click) and drill down to </a:t>
            </a:r>
            <a:r>
              <a:rPr lang="en-US" b="1" dirty="0"/>
              <a:t>Sub-Category</a:t>
            </a:r>
            <a:r>
              <a:rPr lang="en-US" dirty="0"/>
              <a:t> (drag to Columns, left of Category).</a:t>
            </a:r>
          </a:p>
          <a:p>
            <a:r>
              <a:rPr lang="en-US" dirty="0"/>
              <a:t>To make this easier to read let’s rotate it (click </a:t>
            </a:r>
            <a:r>
              <a:rPr lang="en-US" b="1" dirty="0"/>
              <a:t>Swap</a:t>
            </a:r>
            <a:r>
              <a:rPr lang="en-US" dirty="0"/>
              <a:t> in the toolbar) and sort it (click </a:t>
            </a:r>
            <a:r>
              <a:rPr lang="en-US" b="1" dirty="0"/>
              <a:t>Sort</a:t>
            </a:r>
            <a:r>
              <a:rPr lang="en-US" dirty="0"/>
              <a:t> icon). </a:t>
            </a:r>
          </a:p>
          <a:p>
            <a:r>
              <a:rPr lang="en-US" dirty="0"/>
              <a:t>This gives me a sorted view of Sales (in just a few seconds!).  For example, Furniture (especially Chairs) seems to be selling well.  </a:t>
            </a:r>
          </a:p>
          <a:p>
            <a:r>
              <a:rPr lang="en-US" dirty="0"/>
              <a:t>But what about Profits?</a:t>
            </a:r>
          </a:p>
          <a:p>
            <a:r>
              <a:rPr lang="en-US" dirty="0"/>
              <a:t>Note that there is more than one way to get to this visualization using different approaches. You may want to experiment before moving on.</a:t>
            </a:r>
          </a:p>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3</a:t>
            </a:fld>
            <a:endParaRPr lang="en-US"/>
          </a:p>
        </p:txBody>
      </p:sp>
    </p:spTree>
    <p:extLst>
      <p:ext uri="{BB962C8B-B14F-4D97-AF65-F5344CB8AC3E}">
        <p14:creationId xmlns:p14="http://schemas.microsoft.com/office/powerpoint/2010/main" val="1954465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extLst>
      <p:ext uri="{BB962C8B-B14F-4D97-AF65-F5344CB8AC3E}">
        <p14:creationId xmlns:p14="http://schemas.microsoft.com/office/powerpoint/2010/main" val="596204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cs typeface="Arial"/>
              </a:rPr>
              <a:t>Narration:</a:t>
            </a:r>
          </a:p>
          <a:p>
            <a:pPr marL="171450" indent="-171450">
              <a:buFont typeface="Arial" panose="020B0604020202020204" pitchFamily="34" charset="0"/>
              <a:buChar char="•"/>
            </a:pPr>
            <a:r>
              <a:rPr lang="en-US" dirty="0"/>
              <a:t>Double click </a:t>
            </a:r>
            <a:r>
              <a:rPr lang="en-US" b="1" dirty="0"/>
              <a:t>Discount</a:t>
            </a:r>
            <a:r>
              <a:rPr lang="en-US" dirty="0"/>
              <a:t>.  </a:t>
            </a:r>
          </a:p>
          <a:p>
            <a:r>
              <a:rPr lang="en-US" dirty="0"/>
              <a:t>The default is a bar chart, and we can add more data to break out discount by segment, etc.  But what if we are just interested in learning more about the various discounts that we offer?</a:t>
            </a:r>
          </a:p>
          <a:p>
            <a:pPr marL="171450" indent="-171450">
              <a:buFont typeface="Arial" panose="020B0604020202020204" pitchFamily="34" charset="0"/>
              <a:buChar char="•"/>
            </a:pPr>
            <a:r>
              <a:rPr lang="en-US" dirty="0"/>
              <a:t>Use </a:t>
            </a:r>
            <a:r>
              <a:rPr lang="en-US" b="1" dirty="0"/>
              <a:t>Show Me</a:t>
            </a:r>
            <a:r>
              <a:rPr lang="en-US" dirty="0"/>
              <a:t> to change to </a:t>
            </a:r>
            <a:r>
              <a:rPr lang="en-US" b="1" dirty="0"/>
              <a:t>Histogram</a:t>
            </a:r>
            <a:r>
              <a:rPr lang="en-US" dirty="0"/>
              <a:t>.  </a:t>
            </a:r>
          </a:p>
          <a:p>
            <a:pPr marL="171450" indent="-171450">
              <a:buFont typeface="Arial" panose="020B0604020202020204" pitchFamily="34" charset="0"/>
              <a:buChar char="•"/>
            </a:pPr>
            <a:r>
              <a:rPr lang="en-US" b="1" dirty="0"/>
              <a:t>Right-click</a:t>
            </a:r>
            <a:r>
              <a:rPr lang="en-US" dirty="0"/>
              <a:t> the new </a:t>
            </a:r>
            <a:r>
              <a:rPr lang="en-US" b="1" dirty="0"/>
              <a:t>Discount(bin) dimension</a:t>
            </a:r>
            <a:r>
              <a:rPr lang="en-US" dirty="0"/>
              <a:t>, </a:t>
            </a:r>
          </a:p>
          <a:p>
            <a:pPr marL="171450" indent="-171450">
              <a:buFont typeface="Arial" panose="020B0604020202020204" pitchFamily="34" charset="0"/>
              <a:buChar char="•"/>
            </a:pPr>
            <a:r>
              <a:rPr lang="en-US" b="1" dirty="0"/>
              <a:t>Edit</a:t>
            </a:r>
            <a:r>
              <a:rPr lang="en-US" dirty="0"/>
              <a:t>, and change bins to 0.1.  </a:t>
            </a:r>
          </a:p>
          <a:p>
            <a:pPr marL="0" indent="0">
              <a:buFont typeface="Arial" panose="020B0604020202020204" pitchFamily="34" charset="0"/>
              <a:buNone/>
            </a:pPr>
            <a:r>
              <a:rPr lang="en-US" dirty="0"/>
              <a:t>This is a very quick and easy way to get the view of the data that we want!  Now we can see that most discounts are between 0 and 10%, and there are also a lot of discounts in the 10-20% range.  We even have 300 instances in which the discount given was 70-80% (shown in the Tooltip).  If we are suspicious about these, it just takes a couple clicks to get to the underlying data </a:t>
            </a:r>
          </a:p>
          <a:p>
            <a:pPr marL="171450" indent="-171450">
              <a:buFont typeface="Arial" panose="020B0604020202020204" pitchFamily="34" charset="0"/>
              <a:buChar char="•"/>
            </a:pPr>
            <a:r>
              <a:rPr lang="en-US" b="1" dirty="0"/>
              <a:t>right-click</a:t>
            </a:r>
            <a:r>
              <a:rPr lang="en-US" dirty="0"/>
              <a:t> that bar and show the data</a:t>
            </a:r>
          </a:p>
          <a:p>
            <a:r>
              <a:rPr lang="en-CA" dirty="0"/>
              <a:t>W</a:t>
            </a:r>
            <a:r>
              <a:rPr lang="en-US" dirty="0"/>
              <a:t>e can add more data if we want – for example, we can see a breakdown by Category</a:t>
            </a:r>
          </a:p>
          <a:p>
            <a:pPr marL="171450" indent="-171450">
              <a:buFont typeface="Arial" panose="020B0604020202020204" pitchFamily="34" charset="0"/>
              <a:buChar char="•"/>
            </a:pPr>
            <a:r>
              <a:rPr lang="en-US" dirty="0"/>
              <a:t>drag </a:t>
            </a:r>
            <a:r>
              <a:rPr lang="en-US" b="1" dirty="0"/>
              <a:t>Category</a:t>
            </a:r>
            <a:r>
              <a:rPr lang="en-US" dirty="0"/>
              <a:t> to </a:t>
            </a:r>
            <a:r>
              <a:rPr lang="en-US" b="1" dirty="0"/>
              <a:t>Color</a:t>
            </a:r>
            <a:r>
              <a:rPr lang="en-US" dirty="0"/>
              <a:t>, </a:t>
            </a:r>
          </a:p>
          <a:p>
            <a:pPr marL="171450" indent="-171450">
              <a:buFont typeface="Arial" panose="020B0604020202020204" pitchFamily="34" charset="0"/>
              <a:buChar char="•"/>
            </a:pPr>
            <a:r>
              <a:rPr lang="en-US" dirty="0"/>
              <a:t>then </a:t>
            </a:r>
            <a:r>
              <a:rPr lang="en-US" b="1" dirty="0"/>
              <a:t>Undo</a:t>
            </a:r>
            <a:r>
              <a:rPr lang="en-US" dirty="0"/>
              <a:t> this change.</a:t>
            </a:r>
          </a:p>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22</a:t>
            </a:fld>
            <a:endParaRPr lang="en-US"/>
          </a:p>
        </p:txBody>
      </p:sp>
    </p:spTree>
    <p:extLst>
      <p:ext uri="{BB962C8B-B14F-4D97-AF65-F5344CB8AC3E}">
        <p14:creationId xmlns:p14="http://schemas.microsoft.com/office/powerpoint/2010/main" val="2363807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23</a:t>
            </a:fld>
            <a:endParaRPr lang="en-US"/>
          </a:p>
        </p:txBody>
      </p:sp>
    </p:spTree>
    <p:extLst>
      <p:ext uri="{BB962C8B-B14F-4D97-AF65-F5344CB8AC3E}">
        <p14:creationId xmlns:p14="http://schemas.microsoft.com/office/powerpoint/2010/main" val="3004259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extLst>
      <p:ext uri="{BB962C8B-B14F-4D97-AF65-F5344CB8AC3E}">
        <p14:creationId xmlns:p14="http://schemas.microsoft.com/office/powerpoint/2010/main" val="1259255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Narration:</a:t>
            </a:r>
          </a:p>
          <a:p>
            <a:r>
              <a:rPr lang="en-US" sz="1800" dirty="0"/>
              <a:t>Let’s use heat maps to visualize the margin that we are making on Furniture items.  Notice that margin is not in the data - let’s do a quick preview of Calculated Fields to create the margin field :</a:t>
            </a:r>
          </a:p>
          <a:p>
            <a:pPr marL="285750" indent="-285750">
              <a:buFont typeface="Arial" panose="020B0604020202020204" pitchFamily="34" charset="0"/>
              <a:buChar char="•"/>
            </a:pPr>
            <a:r>
              <a:rPr lang="en-US" sz="1800" b="1" dirty="0"/>
              <a:t>Analysis</a:t>
            </a:r>
            <a:r>
              <a:rPr lang="en-US" sz="1800" dirty="0"/>
              <a:t>…</a:t>
            </a:r>
            <a:r>
              <a:rPr lang="en-US" sz="1800" b="1" dirty="0"/>
              <a:t>Create Calculated Field</a:t>
            </a:r>
            <a:r>
              <a:rPr lang="en-US" sz="1800" dirty="0"/>
              <a:t>.  Name it </a:t>
            </a:r>
            <a:r>
              <a:rPr lang="en-US" sz="1800" b="1" dirty="0"/>
              <a:t>Margin</a:t>
            </a:r>
            <a:r>
              <a:rPr lang="en-US" sz="1800" dirty="0"/>
              <a:t>, formula is </a:t>
            </a:r>
            <a:r>
              <a:rPr lang="en-US" sz="1800" b="1" dirty="0"/>
              <a:t>SUM([Profit])/SUM([Sales])</a:t>
            </a:r>
            <a:endParaRPr lang="en-US" sz="1800" dirty="0"/>
          </a:p>
          <a:p>
            <a:pPr marL="285750" indent="-285750">
              <a:buFont typeface="Arial" panose="020B0604020202020204" pitchFamily="34" charset="0"/>
              <a:buChar char="•"/>
            </a:pPr>
            <a:r>
              <a:rPr lang="en-US" sz="1800" dirty="0"/>
              <a:t>Drag </a:t>
            </a:r>
            <a:r>
              <a:rPr lang="en-US" sz="1800" b="1" dirty="0"/>
              <a:t>Category</a:t>
            </a:r>
            <a:r>
              <a:rPr lang="en-US" sz="1800" dirty="0"/>
              <a:t> and </a:t>
            </a:r>
            <a:r>
              <a:rPr lang="en-US" sz="1800" b="1" dirty="0"/>
              <a:t>Subcategory</a:t>
            </a:r>
            <a:r>
              <a:rPr lang="en-US" sz="1800" dirty="0"/>
              <a:t> to </a:t>
            </a:r>
            <a:r>
              <a:rPr lang="en-US" sz="1800" b="1" dirty="0"/>
              <a:t>Row</a:t>
            </a:r>
            <a:endParaRPr lang="en-US" sz="1800" dirty="0"/>
          </a:p>
          <a:p>
            <a:pPr marL="285750" indent="-285750">
              <a:buFont typeface="Arial" panose="020B0604020202020204" pitchFamily="34" charset="0"/>
              <a:buChar char="•"/>
            </a:pPr>
            <a:r>
              <a:rPr lang="en-US" sz="1800" dirty="0"/>
              <a:t>Drag </a:t>
            </a:r>
            <a:r>
              <a:rPr lang="en-US" sz="1800" b="1" dirty="0"/>
              <a:t>Order Date</a:t>
            </a:r>
            <a:r>
              <a:rPr lang="en-US" sz="1800" dirty="0"/>
              <a:t> to </a:t>
            </a:r>
            <a:r>
              <a:rPr lang="en-US" sz="1800" b="1" dirty="0"/>
              <a:t>Columns</a:t>
            </a:r>
            <a:r>
              <a:rPr lang="en-US" sz="1800" dirty="0"/>
              <a:t>, and then change to </a:t>
            </a:r>
            <a:r>
              <a:rPr lang="en-US" sz="1800" b="1" dirty="0"/>
              <a:t>Month (discrete)</a:t>
            </a:r>
            <a:endParaRPr lang="en-US" sz="1800" dirty="0"/>
          </a:p>
          <a:p>
            <a:pPr marL="285750" indent="-285750">
              <a:buFont typeface="Arial" panose="020B0604020202020204" pitchFamily="34" charset="0"/>
              <a:buChar char="•"/>
            </a:pPr>
            <a:r>
              <a:rPr lang="en-US" sz="1800" dirty="0"/>
              <a:t>Drag </a:t>
            </a:r>
            <a:r>
              <a:rPr lang="en-US" sz="1800" b="1" dirty="0"/>
              <a:t>Category</a:t>
            </a:r>
            <a:r>
              <a:rPr lang="en-US" sz="1800" dirty="0"/>
              <a:t> to </a:t>
            </a:r>
            <a:r>
              <a:rPr lang="en-US" sz="1800" b="1" dirty="0"/>
              <a:t>Filter</a:t>
            </a:r>
            <a:r>
              <a:rPr lang="en-US" sz="1800" dirty="0"/>
              <a:t> shelf, and select only </a:t>
            </a:r>
            <a:r>
              <a:rPr lang="en-US" sz="1800" b="1" dirty="0"/>
              <a:t>Furniture</a:t>
            </a:r>
          </a:p>
          <a:p>
            <a:pPr marL="285750" indent="-285750">
              <a:buFont typeface="Arial" panose="020B0604020202020204" pitchFamily="34" charset="0"/>
              <a:buChar char="•"/>
            </a:pPr>
            <a:r>
              <a:rPr lang="en-US" sz="1800" dirty="0"/>
              <a:t>Finally, drag your new </a:t>
            </a:r>
            <a:r>
              <a:rPr lang="en-US" sz="1800" b="1" dirty="0"/>
              <a:t>Margin</a:t>
            </a:r>
            <a:r>
              <a:rPr lang="en-US" sz="1800" dirty="0"/>
              <a:t> field to the viz.  </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We have a table of numbers.  Not the most user-friendly…</a:t>
            </a:r>
          </a:p>
          <a:p>
            <a:pPr lvl="0"/>
            <a:endParaRPr lang="en-AU" sz="1800" kern="1200" dirty="0">
              <a:solidFill>
                <a:schemeClr val="tx1"/>
              </a:solidFill>
              <a:effectLst/>
              <a:latin typeface="BentonSans Book"/>
              <a:ea typeface="ＭＳ Ｐゴシック" charset="0"/>
              <a:cs typeface="ＭＳ Ｐゴシック" charset="0"/>
            </a:endParaRP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800" kern="1200" dirty="0">
                <a:solidFill>
                  <a:schemeClr val="tx1"/>
                </a:solidFill>
                <a:latin typeface="Arial" charset="0"/>
                <a:ea typeface="+mn-ea"/>
                <a:cs typeface="+mn-cs"/>
              </a:rPr>
              <a:t>Select </a:t>
            </a:r>
            <a:r>
              <a:rPr lang="en-US" sz="1800" b="1" kern="1200" dirty="0">
                <a:solidFill>
                  <a:schemeClr val="tx1"/>
                </a:solidFill>
                <a:latin typeface="Arial" charset="0"/>
                <a:ea typeface="+mn-ea"/>
                <a:cs typeface="+mn-cs"/>
              </a:rPr>
              <a:t>Heat Map</a:t>
            </a:r>
            <a:r>
              <a:rPr lang="en-US" sz="1800" kern="1200" dirty="0">
                <a:solidFill>
                  <a:schemeClr val="tx1"/>
                </a:solidFill>
                <a:latin typeface="Arial" charset="0"/>
                <a:ea typeface="+mn-ea"/>
                <a:cs typeface="+mn-cs"/>
              </a:rPr>
              <a:t> from Show Me, and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800" kern="1200" dirty="0">
                <a:solidFill>
                  <a:schemeClr val="tx1"/>
                </a:solidFill>
                <a:latin typeface="Arial" charset="0"/>
                <a:ea typeface="+mn-ea"/>
                <a:cs typeface="+mn-cs"/>
              </a:rPr>
              <a:t>then drag </a:t>
            </a:r>
            <a:r>
              <a:rPr lang="en-US" sz="1800" b="1" kern="1200" dirty="0">
                <a:solidFill>
                  <a:schemeClr val="tx1"/>
                </a:solidFill>
                <a:latin typeface="Arial" charset="0"/>
                <a:ea typeface="+mn-ea"/>
                <a:cs typeface="+mn-cs"/>
              </a:rPr>
              <a:t>AGG(Margin)</a:t>
            </a:r>
            <a:r>
              <a:rPr lang="en-US" sz="1800" kern="1200" dirty="0">
                <a:solidFill>
                  <a:schemeClr val="tx1"/>
                </a:solidFill>
                <a:latin typeface="Arial" charset="0"/>
                <a:ea typeface="+mn-ea"/>
                <a:cs typeface="+mn-cs"/>
              </a:rPr>
              <a:t> on the </a:t>
            </a:r>
            <a:r>
              <a:rPr lang="en-US" sz="1800" b="1" kern="1200" dirty="0">
                <a:solidFill>
                  <a:schemeClr val="tx1"/>
                </a:solidFill>
                <a:latin typeface="Arial" charset="0"/>
                <a:ea typeface="+mn-ea"/>
                <a:cs typeface="+mn-cs"/>
              </a:rPr>
              <a:t>Marks</a:t>
            </a:r>
            <a:r>
              <a:rPr lang="en-US" sz="1800" kern="1200" dirty="0">
                <a:solidFill>
                  <a:schemeClr val="tx1"/>
                </a:solidFill>
                <a:latin typeface="Arial" charset="0"/>
                <a:ea typeface="+mn-ea"/>
                <a:cs typeface="+mn-cs"/>
              </a:rPr>
              <a:t> card to </a:t>
            </a:r>
            <a:r>
              <a:rPr lang="en-US" sz="1800" b="1" kern="1200" dirty="0">
                <a:solidFill>
                  <a:schemeClr val="tx1"/>
                </a:solidFill>
                <a:latin typeface="Arial" charset="0"/>
                <a:ea typeface="+mn-ea"/>
                <a:cs typeface="+mn-cs"/>
              </a:rPr>
              <a:t>Color</a:t>
            </a:r>
            <a:r>
              <a:rPr lang="en-US" sz="1800" kern="1200" dirty="0">
                <a:solidFill>
                  <a:schemeClr val="tx1"/>
                </a:solidFill>
                <a:latin typeface="Arial" charset="0"/>
                <a:ea typeface="+mn-ea"/>
                <a:cs typeface="+mn-cs"/>
              </a:rPr>
              <a:t>.  </a:t>
            </a:r>
          </a:p>
          <a:p>
            <a:pPr marL="285750" marR="0" lvl="0" indent="-2857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sz="1800" kern="1200" dirty="0">
                <a:solidFill>
                  <a:schemeClr val="tx1"/>
                </a:solidFill>
                <a:latin typeface="Arial" charset="0"/>
                <a:ea typeface="+mn-ea"/>
                <a:cs typeface="+mn-cs"/>
              </a:rPr>
              <a:t>Change color to Orange-Blue Diverging.  Drag edges if needed to make the viz larger.  </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sz="1800" kern="1200" dirty="0">
                <a:solidFill>
                  <a:schemeClr val="tx1"/>
                </a:solidFill>
                <a:latin typeface="Arial" charset="0"/>
                <a:ea typeface="+mn-ea"/>
                <a:cs typeface="+mn-cs"/>
              </a:rPr>
              <a:t>This is much better than the table of numbers!  We immediately see some insights – e.g. </a:t>
            </a:r>
            <a:r>
              <a:rPr lang="en-AU" sz="1800" kern="1200" dirty="0">
                <a:solidFill>
                  <a:schemeClr val="tx1"/>
                </a:solidFill>
                <a:latin typeface="Arial" charset="0"/>
                <a:ea typeface="+mn-ea"/>
                <a:cs typeface="+mn-cs"/>
              </a:rPr>
              <a:t>maybe we are selling tables as a loss leader and making it up on chairs?</a:t>
            </a:r>
            <a:endParaRPr lang="en-US" sz="1800" kern="1200" dirty="0">
              <a:solidFill>
                <a:schemeClr val="tx1"/>
              </a:solidFill>
              <a:latin typeface="Arial" charset="0"/>
              <a:ea typeface="+mn-ea"/>
              <a:cs typeface="+mn-cs"/>
            </a:endParaRPr>
          </a:p>
          <a:p>
            <a:pPr lvl="0"/>
            <a:endParaRPr lang="en-AU" sz="1800" kern="1200" dirty="0">
              <a:solidFill>
                <a:schemeClr val="tx1"/>
              </a:solidFill>
              <a:effectLst/>
              <a:latin typeface="BentonSans Book"/>
              <a:ea typeface="ＭＳ Ｐゴシック" charset="0"/>
              <a:cs typeface="ＭＳ Ｐゴシック" charset="0"/>
            </a:endParaRPr>
          </a:p>
          <a:p>
            <a:pPr lvl="0"/>
            <a:r>
              <a:rPr lang="en-AU" sz="1800" kern="1200" dirty="0">
                <a:solidFill>
                  <a:schemeClr val="tx1"/>
                </a:solidFill>
                <a:effectLst/>
                <a:latin typeface="BentonSans Book"/>
                <a:ea typeface="ＭＳ Ｐゴシック" charset="0"/>
                <a:cs typeface="ＭＳ Ｐゴシック" charset="0"/>
              </a:rPr>
              <a:t>Tree Maps:</a:t>
            </a:r>
            <a:endParaRPr lang="en-US" sz="1800" kern="1200" dirty="0">
              <a:solidFill>
                <a:schemeClr val="tx1"/>
              </a:solidFill>
              <a:effectLst/>
              <a:latin typeface="BentonSans Book"/>
              <a:ea typeface="ＭＳ Ｐゴシック" charset="0"/>
              <a:cs typeface="ＭＳ Ｐゴシック" charset="0"/>
            </a:endParaRPr>
          </a:p>
          <a:p>
            <a:pPr lvl="1"/>
            <a:r>
              <a:rPr lang="en-US" sz="1800" b="1" u="sng" kern="1200" dirty="0">
                <a:solidFill>
                  <a:schemeClr val="tx1"/>
                </a:solidFill>
                <a:effectLst/>
                <a:latin typeface="BentonSans Book"/>
                <a:ea typeface="ＭＳ Ｐゴシック" charset="0"/>
                <a:cs typeface="+mn-cs"/>
                <a:hlinkClick r:id="rId3"/>
              </a:rPr>
              <a:t>http://onlinehelp.tableau.com/current/pro/online/mac/en-us/buildexamples_treemap.html</a:t>
            </a:r>
            <a:endParaRPr lang="en-US" sz="1600" kern="1200" dirty="0">
              <a:solidFill>
                <a:schemeClr val="tx1"/>
              </a:solidFill>
              <a:effectLst/>
              <a:latin typeface="BentonSans Book"/>
              <a:ea typeface="ＭＳ Ｐゴシック" charset="0"/>
              <a:cs typeface="+mn-cs"/>
            </a:endParaRPr>
          </a:p>
          <a:p>
            <a:pPr lvl="0"/>
            <a:r>
              <a:rPr lang="en-AU" sz="1800" kern="1200" dirty="0">
                <a:solidFill>
                  <a:schemeClr val="tx1"/>
                </a:solidFill>
                <a:effectLst/>
                <a:latin typeface="BentonSans Book"/>
                <a:ea typeface="ＭＳ Ｐゴシック" charset="0"/>
                <a:cs typeface="ＭＳ Ｐゴシック" charset="0"/>
              </a:rPr>
              <a:t>Bullet Graphs</a:t>
            </a:r>
            <a:endParaRPr lang="en-US" sz="1800" kern="1200" dirty="0">
              <a:solidFill>
                <a:schemeClr val="tx1"/>
              </a:solidFill>
              <a:effectLst/>
              <a:latin typeface="BentonSans Book"/>
              <a:ea typeface="ＭＳ Ｐゴシック" charset="0"/>
              <a:cs typeface="ＭＳ Ｐゴシック" charset="0"/>
            </a:endParaRPr>
          </a:p>
          <a:p>
            <a:pPr lvl="1"/>
            <a:r>
              <a:rPr lang="en-US" sz="1800" b="1" u="sng" kern="1200" dirty="0">
                <a:solidFill>
                  <a:schemeClr val="tx1"/>
                </a:solidFill>
                <a:effectLst/>
                <a:latin typeface="BentonSans Book"/>
                <a:ea typeface="ＭＳ Ｐゴシック" charset="0"/>
                <a:cs typeface="+mn-cs"/>
              </a:rPr>
              <a:t>http://onlinehelp.tableau.com/current/pro/online/mac/en-us/help.html#qs_bullet_graphs.html?Highlight=bullet</a:t>
            </a:r>
            <a:endParaRPr lang="en-US" sz="1600" kern="1200" dirty="0">
              <a:solidFill>
                <a:schemeClr val="tx1"/>
              </a:solidFill>
              <a:effectLst/>
              <a:latin typeface="BentonSans Book"/>
              <a:ea typeface="ＭＳ Ｐゴシック" charset="0"/>
              <a:cs typeface="+mn-cs"/>
            </a:endParaRPr>
          </a:p>
          <a:p>
            <a:endParaRPr lang="en-US" dirty="0"/>
          </a:p>
        </p:txBody>
      </p:sp>
    </p:spTree>
    <p:extLst>
      <p:ext uri="{BB962C8B-B14F-4D97-AF65-F5344CB8AC3E}">
        <p14:creationId xmlns:p14="http://schemas.microsoft.com/office/powerpoint/2010/main" val="3543147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extLst>
      <p:ext uri="{BB962C8B-B14F-4D97-AF65-F5344CB8AC3E}">
        <p14:creationId xmlns:p14="http://schemas.microsoft.com/office/powerpoint/2010/main" val="2406627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Narration:</a:t>
            </a:r>
          </a:p>
          <a:p>
            <a:pPr lvl="1"/>
            <a:r>
              <a:rPr lang="en-CA" dirty="0"/>
              <a:t>For Control Charts, we will introduce the concept of Parameter Controls</a:t>
            </a:r>
          </a:p>
          <a:p>
            <a:pPr lvl="1"/>
            <a:endParaRPr lang="en-CA" sz="2400" kern="1200" dirty="0">
              <a:solidFill>
                <a:schemeClr val="tx1"/>
              </a:solidFill>
              <a:latin typeface="Arial" charset="0"/>
              <a:ea typeface="+mn-ea"/>
              <a:cs typeface="+mn-cs"/>
            </a:endParaRPr>
          </a:p>
          <a:p>
            <a:pPr lvl="1"/>
            <a:r>
              <a:rPr lang="en-US" sz="2400" kern="1200" dirty="0">
                <a:solidFill>
                  <a:schemeClr val="tx1"/>
                </a:solidFill>
                <a:latin typeface="Arial" charset="0"/>
                <a:ea typeface="+mn-ea"/>
                <a:cs typeface="+mn-cs"/>
              </a:rPr>
              <a:t>Create a </a:t>
            </a:r>
            <a:r>
              <a:rPr lang="en-US" sz="2400" b="1" kern="1200" dirty="0">
                <a:solidFill>
                  <a:schemeClr val="tx1"/>
                </a:solidFill>
                <a:latin typeface="Arial" charset="0"/>
                <a:ea typeface="+mn-ea"/>
                <a:cs typeface="+mn-cs"/>
              </a:rPr>
              <a:t>parameter</a:t>
            </a:r>
            <a:r>
              <a:rPr lang="en-US" sz="2400" kern="1200" dirty="0">
                <a:solidFill>
                  <a:schemeClr val="tx1"/>
                </a:solidFill>
                <a:latin typeface="Arial" charset="0"/>
                <a:ea typeface="+mn-ea"/>
                <a:cs typeface="+mn-cs"/>
              </a:rPr>
              <a:t> named “Standard Deviations” (</a:t>
            </a:r>
            <a:r>
              <a:rPr lang="en-US" sz="2400" b="1" kern="1200" dirty="0">
                <a:solidFill>
                  <a:schemeClr val="tx1"/>
                </a:solidFill>
                <a:latin typeface="Arial" charset="0"/>
                <a:ea typeface="+mn-ea"/>
                <a:cs typeface="+mn-cs"/>
              </a:rPr>
              <a:t>integer</a:t>
            </a:r>
            <a:r>
              <a:rPr lang="en-US" sz="2400" kern="1200" dirty="0">
                <a:solidFill>
                  <a:schemeClr val="tx1"/>
                </a:solidFill>
                <a:latin typeface="Arial" charset="0"/>
                <a:ea typeface="+mn-ea"/>
                <a:cs typeface="+mn-cs"/>
              </a:rPr>
              <a:t> with allowable range 1-6), click drop-down and </a:t>
            </a:r>
            <a:r>
              <a:rPr lang="en-US" sz="2400" b="1" kern="1200" dirty="0">
                <a:solidFill>
                  <a:schemeClr val="tx1"/>
                </a:solidFill>
                <a:latin typeface="Arial" charset="0"/>
                <a:ea typeface="+mn-ea"/>
                <a:cs typeface="+mn-cs"/>
              </a:rPr>
              <a:t>Show Parameter Control</a:t>
            </a:r>
            <a:endParaRPr lang="en-US" sz="2400" kern="1200" dirty="0">
              <a:solidFill>
                <a:schemeClr val="tx1"/>
              </a:solidFill>
              <a:latin typeface="Arial" charset="0"/>
              <a:ea typeface="+mn-ea"/>
              <a:cs typeface="+mn-cs"/>
            </a:endParaRPr>
          </a:p>
          <a:p>
            <a:pPr lvl="1"/>
            <a:r>
              <a:rPr lang="en-US" sz="2400" kern="1200" dirty="0">
                <a:solidFill>
                  <a:schemeClr val="tx1"/>
                </a:solidFill>
                <a:latin typeface="Arial" charset="0"/>
                <a:ea typeface="+mn-ea"/>
                <a:cs typeface="+mn-cs"/>
              </a:rPr>
              <a:t>Create the standard deviation lines using calculations:</a:t>
            </a:r>
          </a:p>
          <a:p>
            <a:pPr lvl="2"/>
            <a:r>
              <a:rPr lang="en-US" sz="2400" kern="1200" dirty="0">
                <a:solidFill>
                  <a:schemeClr val="tx1"/>
                </a:solidFill>
                <a:latin typeface="Arial" charset="0"/>
                <a:ea typeface="+mn-ea"/>
                <a:cs typeface="+mn-cs"/>
              </a:rPr>
              <a:t>“Lower Band” = </a:t>
            </a:r>
            <a:r>
              <a:rPr lang="en-US" sz="2400" b="1" kern="1200" dirty="0">
                <a:solidFill>
                  <a:schemeClr val="tx1"/>
                </a:solidFill>
                <a:latin typeface="Arial" charset="0"/>
                <a:ea typeface="+mn-ea"/>
                <a:cs typeface="+mn-cs"/>
              </a:rPr>
              <a:t>WINDOW_AVG(SUM([Defects])-WINDOW_STDEV (SUM ([Defects]) * [Standard Deviations]))</a:t>
            </a:r>
            <a:endParaRPr lang="en-US" sz="2400" kern="1200" dirty="0">
              <a:solidFill>
                <a:schemeClr val="tx1"/>
              </a:solidFill>
              <a:latin typeface="Arial" charset="0"/>
              <a:ea typeface="+mn-ea"/>
              <a:cs typeface="+mn-cs"/>
            </a:endParaRPr>
          </a:p>
          <a:p>
            <a:pPr lvl="2"/>
            <a:r>
              <a:rPr lang="en-US" sz="2400" kern="1200" dirty="0">
                <a:solidFill>
                  <a:schemeClr val="tx1"/>
                </a:solidFill>
                <a:latin typeface="Arial" charset="0"/>
                <a:ea typeface="+mn-ea"/>
                <a:cs typeface="+mn-cs"/>
              </a:rPr>
              <a:t>“Upper Band” = </a:t>
            </a:r>
            <a:r>
              <a:rPr lang="en-US" sz="2400" b="1" kern="1200" dirty="0">
                <a:solidFill>
                  <a:schemeClr val="tx1"/>
                </a:solidFill>
                <a:latin typeface="Arial" charset="0"/>
                <a:ea typeface="+mn-ea"/>
                <a:cs typeface="+mn-cs"/>
              </a:rPr>
              <a:t>WINDOW_AVG(SUM([Defects]) + (WINDOW_STDEV(SUM([Defects]) * [Standard Deviations]))</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29</a:t>
            </a:fld>
            <a:endParaRPr lang="en-US"/>
          </a:p>
        </p:txBody>
      </p:sp>
    </p:spTree>
    <p:extLst>
      <p:ext uri="{BB962C8B-B14F-4D97-AF65-F5344CB8AC3E}">
        <p14:creationId xmlns:p14="http://schemas.microsoft.com/office/powerpoint/2010/main" val="330567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30</a:t>
            </a:fld>
            <a:endParaRPr lang="en-US"/>
          </a:p>
        </p:txBody>
      </p:sp>
    </p:spTree>
    <p:extLst>
      <p:ext uri="{BB962C8B-B14F-4D97-AF65-F5344CB8AC3E}">
        <p14:creationId xmlns:p14="http://schemas.microsoft.com/office/powerpoint/2010/main" val="847011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149079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already created some bar charts, but now let’s dive more deeply into this very simple but very powerful chart type.</a:t>
            </a:r>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4</a:t>
            </a:fld>
            <a:endParaRPr lang="en-US"/>
          </a:p>
        </p:txBody>
      </p:sp>
    </p:spTree>
    <p:extLst>
      <p:ext uri="{BB962C8B-B14F-4D97-AF65-F5344CB8AC3E}">
        <p14:creationId xmlns:p14="http://schemas.microsoft.com/office/powerpoint/2010/main" val="70868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cs typeface="Arial"/>
              </a:rPr>
              <a:t>Narration:</a:t>
            </a:r>
          </a:p>
          <a:p>
            <a:r>
              <a:rPr lang="en-US" sz="1200" kern="1200" dirty="0">
                <a:solidFill>
                  <a:schemeClr val="tx1"/>
                </a:solidFill>
                <a:effectLst/>
                <a:latin typeface="Arial"/>
                <a:cs typeface="Arial"/>
              </a:rPr>
              <a:t>Now let’s look at Profits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Drag </a:t>
            </a:r>
            <a:r>
              <a:rPr lang="en-US" sz="1200" b="1" dirty="0"/>
              <a:t>Profit</a:t>
            </a:r>
            <a:r>
              <a:rPr lang="en-US" sz="1200" dirty="0"/>
              <a:t> out so you get the “show me” cursor. Drop it and Tableau will use it on the Color shelf.  It’s clear that Tables are not profitable – and Global Superstore is selling lots of them!  Not good.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5</a:t>
            </a:fld>
            <a:endParaRPr lang="en-US"/>
          </a:p>
        </p:txBody>
      </p:sp>
    </p:spTree>
    <p:extLst>
      <p:ext uri="{BB962C8B-B14F-4D97-AF65-F5344CB8AC3E}">
        <p14:creationId xmlns:p14="http://schemas.microsoft.com/office/powerpoint/2010/main" val="340987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pPr>
            <a:r>
              <a:rPr lang="en-US" dirty="0"/>
              <a:t>Narration:</a:t>
            </a:r>
          </a:p>
          <a:p>
            <a:pPr fontAlgn="auto">
              <a:spcAft>
                <a:spcPts val="0"/>
              </a:spcAft>
            </a:pPr>
            <a:endParaRPr lang="en-US" dirty="0"/>
          </a:p>
          <a:p>
            <a:pPr fontAlgn="auto">
              <a:spcAft>
                <a:spcPts val="0"/>
              </a:spcAft>
            </a:pPr>
            <a:r>
              <a:rPr lang="en-US" dirty="0"/>
              <a:t>The Show Me pane provides other possibilities for visualizing the data we have selected,</a:t>
            </a:r>
          </a:p>
          <a:p>
            <a:pPr fontAlgn="auto">
              <a:spcAft>
                <a:spcPts val="0"/>
              </a:spcAft>
            </a:pPr>
            <a:r>
              <a:rPr lang="en-US" dirty="0"/>
              <a:t>Experiment by clicking a couple of options to see what happens, </a:t>
            </a:r>
          </a:p>
          <a:p>
            <a:pPr fontAlgn="auto">
              <a:spcAft>
                <a:spcPts val="0"/>
              </a:spcAft>
            </a:pPr>
            <a:r>
              <a:rPr lang="en-US" dirty="0"/>
              <a:t>When done experimenting, use the Back button to return to our bar chart.</a:t>
            </a:r>
          </a:p>
        </p:txBody>
      </p:sp>
      <p:sp>
        <p:nvSpPr>
          <p:cNvPr id="4" name="Slide Number Placeholder 3"/>
          <p:cNvSpPr>
            <a:spLocks noGrp="1"/>
          </p:cNvSpPr>
          <p:nvPr>
            <p:ph type="sldNum" sz="quarter" idx="5"/>
          </p:nvPr>
        </p:nvSpPr>
        <p:spPr/>
        <p:txBody>
          <a:bodyPr/>
          <a:lstStyle/>
          <a:p>
            <a:fld id="{87F161E8-846D-4747-B53A-F633A57CCB41}" type="slidenum">
              <a:rPr lang="en-US" smtClean="0"/>
              <a:pPr/>
              <a:t>6</a:t>
            </a:fld>
            <a:endParaRPr lang="en-US"/>
          </a:p>
        </p:txBody>
      </p:sp>
    </p:spTree>
    <p:extLst>
      <p:ext uri="{BB962C8B-B14F-4D97-AF65-F5344CB8AC3E}">
        <p14:creationId xmlns:p14="http://schemas.microsoft.com/office/powerpoint/2010/main" val="1105415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cs typeface="Arial"/>
              </a:rPr>
              <a:t>Narration:</a:t>
            </a:r>
          </a:p>
          <a:p>
            <a:r>
              <a:rPr lang="en-US" sz="1200" kern="1200" dirty="0">
                <a:solidFill>
                  <a:schemeClr val="tx1"/>
                </a:solidFill>
                <a:effectLst/>
                <a:latin typeface="Arial"/>
                <a:cs typeface="Arial"/>
              </a:rPr>
              <a:t>Given the number of categories, we may want to “group” some of them to make the visualization easier on the eye (less is better usually). Then zoom down on one product to explore and understand the sales data.</a:t>
            </a:r>
          </a:p>
          <a:p>
            <a:endParaRPr lang="en-US" sz="1200" kern="1200" dirty="0">
              <a:solidFill>
                <a:schemeClr val="tx1"/>
              </a:solidFill>
              <a:effectLst/>
              <a:latin typeface="Arial"/>
              <a:cs typeface="Arial"/>
            </a:endParaRPr>
          </a:p>
          <a:p>
            <a:r>
              <a:rPr lang="en-US" dirty="0"/>
              <a:t>Notice that Office Supplies has a number of smaller categories that are just cluttering up our analysis. This is a common issue in a dataset, and we should not  remove these small categories because they may be significant in the aggregate.</a:t>
            </a:r>
          </a:p>
          <a:p>
            <a:endParaRPr lang="en-US" dirty="0"/>
          </a:p>
          <a:p>
            <a:pPr marL="171450" indent="-171450" fontAlgn="auto">
              <a:spcAft>
                <a:spcPts val="0"/>
              </a:spcAft>
              <a:buFont typeface="Arial" panose="020B0604020202020204" pitchFamily="34" charset="0"/>
              <a:buChar char="•"/>
            </a:pPr>
            <a:r>
              <a:rPr lang="en-US" dirty="0"/>
              <a:t>Instead, let’s select them all (hold down CTRL and select the words you want to group),</a:t>
            </a:r>
          </a:p>
          <a:p>
            <a:pPr marL="171450" indent="-171450" fontAlgn="auto">
              <a:spcAft>
                <a:spcPts val="0"/>
              </a:spcAft>
              <a:buFont typeface="Arial" panose="020B0604020202020204" pitchFamily="34" charset="0"/>
              <a:buChar char="•"/>
            </a:pPr>
            <a:r>
              <a:rPr lang="en-US" dirty="0"/>
              <a:t>When they are all selected, click on the paper clip to </a:t>
            </a:r>
            <a:r>
              <a:rPr lang="en-US" b="1" dirty="0"/>
              <a:t>Group</a:t>
            </a:r>
            <a:r>
              <a:rPr lang="en-US" dirty="0"/>
              <a:t> them. </a:t>
            </a:r>
          </a:p>
          <a:p>
            <a:pPr marL="171450" indent="-171450" fontAlgn="auto">
              <a:spcAft>
                <a:spcPts val="0"/>
              </a:spcAft>
              <a:buFont typeface="Arial" panose="020B0604020202020204" pitchFamily="34" charset="0"/>
              <a:buChar char="•"/>
            </a:pPr>
            <a:r>
              <a:rPr lang="en-US" dirty="0"/>
              <a:t>Now </a:t>
            </a:r>
            <a:r>
              <a:rPr lang="en-US" b="1" dirty="0"/>
              <a:t>Right-click</a:t>
            </a:r>
            <a:r>
              <a:rPr lang="en-US" dirty="0"/>
              <a:t> and </a:t>
            </a:r>
            <a:r>
              <a:rPr lang="en-US" b="1" dirty="0"/>
              <a:t>Edit Alias</a:t>
            </a:r>
            <a:r>
              <a:rPr lang="en-US" dirty="0"/>
              <a:t> to rename the group.</a:t>
            </a:r>
          </a:p>
          <a:p>
            <a:pPr marL="0" marR="0" lvl="0" indent="0" algn="l" defTabSz="914400" rtl="0" eaLnBrk="1" fontAlgn="auto" latinLnBrk="0" hangingPunct="1">
              <a:lnSpc>
                <a:spcPct val="100000"/>
              </a:lnSpc>
              <a:spcBef>
                <a:spcPct val="30000"/>
              </a:spcBef>
              <a:spcAft>
                <a:spcPts val="0"/>
              </a:spcAft>
              <a:buClrTx/>
              <a:buSzTx/>
              <a:buFont typeface="Arial" panose="020B0604020202020204" pitchFamily="34" charset="0"/>
              <a:buNone/>
              <a:tabLst/>
              <a:defRPr/>
            </a:pPr>
            <a:r>
              <a:rPr lang="en-US" dirty="0"/>
              <a:t>It is important to understand that this </a:t>
            </a:r>
            <a:r>
              <a:rPr lang="en-US" u="sng" dirty="0"/>
              <a:t>does not change</a:t>
            </a:r>
            <a:r>
              <a:rPr lang="en-US" dirty="0"/>
              <a:t> the underlying data – the original sub-categories are still there.  What this HAS done is created a new object (check it out in the dimensions pane).</a:t>
            </a:r>
          </a:p>
          <a:p>
            <a:pPr marL="171450" indent="-171450" fontAlgn="auto">
              <a:spcAft>
                <a:spcPts val="0"/>
              </a:spcAft>
              <a:buFont typeface="Arial" panose="020B0604020202020204" pitchFamily="34" charset="0"/>
              <a:buChar char="•"/>
            </a:pPr>
            <a:r>
              <a:rPr lang="en-US" dirty="0"/>
              <a:t>Now we see that there is a problem in Tables.  </a:t>
            </a:r>
            <a:r>
              <a:rPr lang="en-US" b="1" dirty="0"/>
              <a:t>Right-click</a:t>
            </a:r>
            <a:r>
              <a:rPr lang="en-US" dirty="0"/>
              <a:t> Tables and select </a:t>
            </a:r>
            <a:r>
              <a:rPr lang="en-US" b="1" dirty="0"/>
              <a:t>Keep Only</a:t>
            </a:r>
            <a:r>
              <a:rPr lang="en-US" dirty="0"/>
              <a:t>.</a:t>
            </a:r>
          </a:p>
          <a:p>
            <a:pPr marL="0" indent="0" fontAlgn="auto">
              <a:spcAft>
                <a:spcPts val="0"/>
              </a:spcAft>
              <a:buNone/>
            </a:pPr>
            <a:endParaRPr lang="en-US" dirty="0"/>
          </a:p>
          <a:p>
            <a:pPr fontAlgn="auto">
              <a:spcAft>
                <a:spcPts val="0"/>
              </a:spcAft>
            </a:pPr>
            <a:r>
              <a:rPr lang="en-US" dirty="0"/>
              <a:t>Now that we’re just looking at Tables, let’s drill all the way down to the Product level. </a:t>
            </a:r>
          </a:p>
          <a:p>
            <a:pPr marL="171450" indent="-171450" fontAlgn="auto">
              <a:spcAft>
                <a:spcPts val="0"/>
              </a:spcAft>
              <a:buFont typeface="Arial" panose="020B0604020202020204" pitchFamily="34" charset="0"/>
              <a:buChar char="•"/>
            </a:pPr>
            <a:r>
              <a:rPr lang="en-US" dirty="0"/>
              <a:t>Drag out the </a:t>
            </a:r>
            <a:r>
              <a:rPr lang="en-US" b="1" dirty="0"/>
              <a:t>Product Name</a:t>
            </a:r>
            <a:r>
              <a:rPr lang="en-US" dirty="0"/>
              <a:t> to the viz and,</a:t>
            </a:r>
          </a:p>
          <a:p>
            <a:pPr marL="171450" indent="-171450" fontAlgn="auto">
              <a:spcAft>
                <a:spcPts val="0"/>
              </a:spcAft>
              <a:buFont typeface="Arial" panose="020B0604020202020204" pitchFamily="34" charset="0"/>
              <a:buChar char="•"/>
            </a:pPr>
            <a:r>
              <a:rPr lang="en-US" b="1" dirty="0"/>
              <a:t>Sort</a:t>
            </a:r>
            <a:r>
              <a:rPr lang="en-US" dirty="0"/>
              <a:t> descending.</a:t>
            </a:r>
          </a:p>
          <a:p>
            <a:pPr fontAlgn="auto">
              <a:spcAft>
                <a:spcPts val="0"/>
              </a:spcAft>
            </a:pPr>
            <a:r>
              <a:rPr lang="en-US" dirty="0"/>
              <a:t>Finally let’s look at the actual underlying data from our top selling product here. </a:t>
            </a:r>
          </a:p>
          <a:p>
            <a:pPr marL="171450" indent="-171450" fontAlgn="auto">
              <a:spcAft>
                <a:spcPts val="0"/>
              </a:spcAft>
              <a:buFont typeface="Arial" panose="020B0604020202020204" pitchFamily="34" charset="0"/>
              <a:buChar char="•"/>
            </a:pPr>
            <a:r>
              <a:rPr lang="en-US" dirty="0"/>
              <a:t>Click the first bar… </a:t>
            </a:r>
            <a:r>
              <a:rPr lang="en-US" b="1" dirty="0"/>
              <a:t>View Data</a:t>
            </a:r>
            <a:r>
              <a:rPr lang="en-US" dirty="0"/>
              <a:t>, </a:t>
            </a:r>
            <a:r>
              <a:rPr lang="en-US" b="1" dirty="0"/>
              <a:t>Full Data</a:t>
            </a:r>
            <a:r>
              <a:rPr lang="en-US" dirty="0"/>
              <a:t> tab. </a:t>
            </a:r>
          </a:p>
          <a:p>
            <a:pPr marL="171450" indent="-171450" fontAlgn="auto">
              <a:spcAft>
                <a:spcPts val="0"/>
              </a:spcAft>
              <a:buFont typeface="Arial" panose="020B0604020202020204" pitchFamily="34" charset="0"/>
              <a:buChar char="•"/>
            </a:pPr>
            <a:r>
              <a:rPr lang="en-US" dirty="0"/>
              <a:t>Now we have a nice list of transactions that we might want to investigate further to understand the issues. This is called exploratory analysis.</a:t>
            </a:r>
          </a:p>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7</a:t>
            </a:fld>
            <a:endParaRPr lang="en-US"/>
          </a:p>
        </p:txBody>
      </p:sp>
    </p:spTree>
    <p:extLst>
      <p:ext uri="{BB962C8B-B14F-4D97-AF65-F5344CB8AC3E}">
        <p14:creationId xmlns:p14="http://schemas.microsoft.com/office/powerpoint/2010/main" val="139280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a:cs typeface="Arial"/>
              </a:rPr>
              <a:t>Narration:</a:t>
            </a:r>
          </a:p>
          <a:p>
            <a:r>
              <a:rPr lang="en-US" sz="1200" kern="1200" dirty="0">
                <a:solidFill>
                  <a:schemeClr val="tx1"/>
                </a:solidFill>
                <a:effectLst/>
                <a:latin typeface="Arial"/>
                <a:cs typeface="Arial"/>
              </a:rPr>
              <a:t>Just in case, these are the steps to follow to replicate the previous simulation.</a:t>
            </a:r>
            <a:endParaRPr lang="en-US" dirty="0"/>
          </a:p>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8</a:t>
            </a:fld>
            <a:endParaRPr lang="en-US"/>
          </a:p>
        </p:txBody>
      </p:sp>
    </p:spTree>
    <p:extLst>
      <p:ext uri="{BB962C8B-B14F-4D97-AF65-F5344CB8AC3E}">
        <p14:creationId xmlns:p14="http://schemas.microsoft.com/office/powerpoint/2010/main" val="1301019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Section Header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Narration:</a:t>
            </a:r>
          </a:p>
          <a:p>
            <a:pPr fontAlgn="auto">
              <a:spcAft>
                <a:spcPts val="0"/>
              </a:spcAft>
            </a:pPr>
            <a:r>
              <a:rPr lang="en-US" sz="1200" dirty="0"/>
              <a:t>Scatterplots are a very easy and powerful way to visualize the relationships between numeric variables (Measures).  For example, I wonder if there is a relationship between </a:t>
            </a:r>
            <a:r>
              <a:rPr lang="en-US" sz="1200" b="1" dirty="0"/>
              <a:t>Discount</a:t>
            </a:r>
            <a:r>
              <a:rPr lang="en-US" sz="1200" dirty="0"/>
              <a:t> and </a:t>
            </a:r>
            <a:r>
              <a:rPr lang="en-US" sz="1200" b="1" dirty="0"/>
              <a:t>Profit</a:t>
            </a:r>
            <a:r>
              <a:rPr lang="en-US" sz="1200" dirty="0"/>
              <a:t> (seems like a reasonable possibility).  Let’s take a look by :</a:t>
            </a:r>
          </a:p>
          <a:p>
            <a:pPr marL="171450" indent="-171450" fontAlgn="auto">
              <a:spcAft>
                <a:spcPts val="0"/>
              </a:spcAft>
              <a:buFont typeface="Arial" panose="020B0604020202020204" pitchFamily="34" charset="0"/>
              <a:buChar char="•"/>
            </a:pPr>
            <a:r>
              <a:rPr lang="en-US" sz="1200" dirty="0"/>
              <a:t>First selecting those two fields (by selecting and holding the Control key) and,</a:t>
            </a:r>
          </a:p>
          <a:p>
            <a:pPr marL="171450" indent="-171450" fontAlgn="auto">
              <a:spcAft>
                <a:spcPts val="0"/>
              </a:spcAft>
              <a:buFont typeface="Arial" panose="020B0604020202020204" pitchFamily="34" charset="0"/>
              <a:buChar char="•"/>
            </a:pPr>
            <a:r>
              <a:rPr lang="en-US" sz="1200" dirty="0"/>
              <a:t>clicking </a:t>
            </a:r>
            <a:r>
              <a:rPr lang="en-US" sz="1200" b="1" dirty="0"/>
              <a:t>Scatterplot</a:t>
            </a:r>
            <a:r>
              <a:rPr lang="en-US" sz="1200" dirty="0"/>
              <a:t> on the </a:t>
            </a:r>
            <a:r>
              <a:rPr lang="en-US" sz="1200" b="1" dirty="0"/>
              <a:t>Show Me</a:t>
            </a:r>
            <a:r>
              <a:rPr lang="en-US" sz="1200" dirty="0"/>
              <a:t> menu.  </a:t>
            </a:r>
          </a:p>
          <a:p>
            <a:pPr marL="171450" indent="-171450" fontAlgn="auto">
              <a:spcAft>
                <a:spcPts val="0"/>
              </a:spcAft>
              <a:buFont typeface="Arial" panose="020B0604020202020204" pitchFamily="34" charset="0"/>
              <a:buChar char="•"/>
            </a:pPr>
            <a:r>
              <a:rPr lang="en-US" sz="1200" dirty="0"/>
              <a:t>Go to </a:t>
            </a:r>
            <a:r>
              <a:rPr lang="en-US" sz="1200" b="1" dirty="0"/>
              <a:t>Analysis</a:t>
            </a:r>
            <a:r>
              <a:rPr lang="en-US" sz="1200" dirty="0"/>
              <a:t>, </a:t>
            </a:r>
            <a:r>
              <a:rPr lang="en-US" sz="1200" b="1" dirty="0"/>
              <a:t>uncheck</a:t>
            </a:r>
            <a:r>
              <a:rPr lang="en-US" sz="1200" dirty="0"/>
              <a:t> Aggregate Measures. (this is an important step that you will have to do regularly as Tableau will aggregate by default)</a:t>
            </a:r>
          </a:p>
          <a:p>
            <a:pPr marL="171450" indent="-171450" fontAlgn="auto">
              <a:spcAft>
                <a:spcPts val="0"/>
              </a:spcAft>
              <a:buFont typeface="Arial" panose="020B0604020202020204" pitchFamily="34" charset="0"/>
              <a:buChar char="•"/>
            </a:pPr>
            <a:r>
              <a:rPr lang="en-US" sz="1200" b="1" dirty="0"/>
              <a:t>Swap</a:t>
            </a:r>
            <a:r>
              <a:rPr lang="en-US" sz="1200" dirty="0"/>
              <a:t> if needed to get Discount on the horizontal axis</a:t>
            </a:r>
          </a:p>
          <a:p>
            <a:pPr marL="0" indent="0" fontAlgn="auto">
              <a:spcAft>
                <a:spcPts val="0"/>
              </a:spcAft>
              <a:buFont typeface="Arial" panose="020B0604020202020204" pitchFamily="34" charset="0"/>
              <a:buNone/>
            </a:pPr>
            <a:endParaRPr lang="en-US" sz="1200" dirty="0"/>
          </a:p>
          <a:p>
            <a:pPr marL="0" indent="0" fontAlgn="auto">
              <a:spcAft>
                <a:spcPts val="0"/>
              </a:spcAft>
              <a:buFont typeface="Arial" panose="020B0604020202020204" pitchFamily="34" charset="0"/>
              <a:buNone/>
            </a:pPr>
            <a:r>
              <a:rPr lang="en-US" sz="1200" dirty="0"/>
              <a:t>What do you think? It looks like Profit tends to decrease as a larger Discount is given (which confirms our intuition).</a:t>
            </a:r>
          </a:p>
          <a:p>
            <a:pPr fontAlgn="auto">
              <a:spcAft>
                <a:spcPts val="0"/>
              </a:spcAft>
            </a:pPr>
            <a:r>
              <a:rPr lang="en-US" sz="1200" dirty="0"/>
              <a:t>Remember that with Tableau, unlike many other tools, we don’t need to stop here. It is very easy to keep adding data.  </a:t>
            </a:r>
          </a:p>
          <a:p>
            <a:pPr marL="171450" indent="-171450" fontAlgn="auto">
              <a:spcAft>
                <a:spcPts val="0"/>
              </a:spcAft>
              <a:buFont typeface="Arial" panose="020B0604020202020204" pitchFamily="34" charset="0"/>
              <a:buChar char="•"/>
            </a:pPr>
            <a:r>
              <a:rPr lang="en-US" sz="1200" dirty="0"/>
              <a:t>For example, drag </a:t>
            </a:r>
            <a:r>
              <a:rPr lang="en-US" sz="1200" b="1" dirty="0"/>
              <a:t>Segment</a:t>
            </a:r>
            <a:r>
              <a:rPr lang="en-US" sz="1200" dirty="0"/>
              <a:t> to </a:t>
            </a:r>
            <a:r>
              <a:rPr lang="en-US" sz="1200" b="1" dirty="0"/>
              <a:t>Color</a:t>
            </a:r>
            <a:r>
              <a:rPr lang="en-US" sz="1200" dirty="0"/>
              <a:t>. This makes it easy to see what segment certain outliers belong to.</a:t>
            </a:r>
          </a:p>
          <a:p>
            <a:pPr fontAlgn="auto">
              <a:spcAft>
                <a:spcPts val="0"/>
              </a:spcAft>
            </a:pPr>
            <a:r>
              <a:rPr lang="en-US" sz="1200" dirty="0"/>
              <a:t>If we prefer to focus on just one segment (while leaving all the data displayed), we can:</a:t>
            </a:r>
          </a:p>
          <a:p>
            <a:pPr marL="171450" indent="-171450" fontAlgn="auto">
              <a:spcAft>
                <a:spcPts val="0"/>
              </a:spcAft>
              <a:buFont typeface="Arial" panose="020B0604020202020204" pitchFamily="34" charset="0"/>
              <a:buChar char="•"/>
            </a:pPr>
            <a:r>
              <a:rPr lang="en-US" sz="1200" dirty="0"/>
              <a:t>Click </a:t>
            </a:r>
            <a:r>
              <a:rPr lang="en-US" sz="1200" b="1" dirty="0"/>
              <a:t>Highlight Selected Values</a:t>
            </a:r>
            <a:r>
              <a:rPr lang="en-US" sz="1200" dirty="0"/>
              <a:t> in the Legend and select, for example, to focus our viz on the </a:t>
            </a:r>
            <a:r>
              <a:rPr lang="en-US" sz="1200" b="1" dirty="0"/>
              <a:t>Corporate</a:t>
            </a:r>
            <a:r>
              <a:rPr lang="en-US" sz="1200" dirty="0"/>
              <a:t> segment by highlighting it.</a:t>
            </a:r>
          </a:p>
          <a:p>
            <a:pPr marL="171450" indent="-171450" fontAlgn="auto">
              <a:spcAft>
                <a:spcPts val="0"/>
              </a:spcAft>
              <a:buFont typeface="Arial" panose="020B0604020202020204" pitchFamily="34" charset="0"/>
              <a:buChar char="•"/>
            </a:pPr>
            <a:endParaRPr lang="en-US" sz="1200" dirty="0"/>
          </a:p>
          <a:p>
            <a:pPr indent="0" fontAlgn="auto">
              <a:spcAft>
                <a:spcPts val="0"/>
              </a:spcAft>
              <a:buFont typeface="Arial" pitchFamily="34" charset="0"/>
              <a:buNone/>
            </a:pPr>
            <a:endParaRPr lang="en-US" sz="1200" dirty="0"/>
          </a:p>
          <a:p>
            <a:pPr fontAlgn="auto">
              <a:spcAft>
                <a:spcPts val="0"/>
              </a:spcAft>
            </a:pPr>
            <a:r>
              <a:rPr lang="en-US" sz="1200" dirty="0"/>
              <a:t>Go back to viewing all the data.  </a:t>
            </a:r>
          </a:p>
          <a:p>
            <a:pPr marL="171450" indent="-171450" fontAlgn="auto">
              <a:spcAft>
                <a:spcPts val="0"/>
              </a:spcAft>
              <a:buFont typeface="Arial" panose="020B0604020202020204" pitchFamily="34" charset="0"/>
              <a:buChar char="•"/>
            </a:pPr>
            <a:r>
              <a:rPr lang="en-US" sz="1200" dirty="0"/>
              <a:t>Go to the </a:t>
            </a:r>
            <a:r>
              <a:rPr lang="en-US" sz="1200" b="1" dirty="0"/>
              <a:t>Analytics pane</a:t>
            </a:r>
            <a:r>
              <a:rPr lang="en-US" sz="1200" dirty="0"/>
              <a:t> and drag out a </a:t>
            </a:r>
            <a:r>
              <a:rPr lang="en-US" sz="1200" b="1" dirty="0"/>
              <a:t>trend line</a:t>
            </a:r>
            <a:r>
              <a:rPr lang="en-US" sz="1200" dirty="0"/>
              <a:t> (choose </a:t>
            </a:r>
            <a:r>
              <a:rPr lang="en-US" sz="1200" b="1" dirty="0"/>
              <a:t>linear</a:t>
            </a:r>
            <a:r>
              <a:rPr lang="en-US" sz="1200" dirty="0"/>
              <a:t>). </a:t>
            </a:r>
          </a:p>
          <a:p>
            <a:pPr fontAlgn="auto">
              <a:spcAft>
                <a:spcPts val="0"/>
              </a:spcAft>
            </a:pPr>
            <a:r>
              <a:rPr lang="en-US" sz="1200" dirty="0"/>
              <a:t>This is a regression line.  Regression (at a basic level) will be covered elsewhere in the course.</a:t>
            </a:r>
          </a:p>
          <a:p>
            <a:pPr fontAlgn="auto">
              <a:spcAft>
                <a:spcPts val="0"/>
              </a:spcAft>
            </a:pPr>
            <a:r>
              <a:rPr lang="en-US" sz="1200" dirty="0"/>
              <a:t>This trend line does not look very impressive, but take a look at the y-axis scale. We need to investigate more before dismissing this as a negligible relationship. </a:t>
            </a:r>
          </a:p>
          <a:p>
            <a:pPr marL="171450" indent="-171450" fontAlgn="auto">
              <a:spcAft>
                <a:spcPts val="0"/>
              </a:spcAft>
              <a:buFont typeface="Arial" panose="020B0604020202020204" pitchFamily="34" charset="0"/>
              <a:buChar char="•"/>
            </a:pPr>
            <a:r>
              <a:rPr lang="en-US" sz="1200" b="1" dirty="0"/>
              <a:t>Hover</a:t>
            </a:r>
            <a:r>
              <a:rPr lang="en-US" sz="1200" dirty="0"/>
              <a:t> over the trend line.  The </a:t>
            </a:r>
            <a:r>
              <a:rPr lang="en-US" sz="1200" b="1" dirty="0"/>
              <a:t>p-value</a:t>
            </a:r>
            <a:r>
              <a:rPr lang="en-US" sz="1200" dirty="0"/>
              <a:t> is very small, so in fact the relationship between these variables is statistically significant.  And we can see by the negative </a:t>
            </a:r>
            <a:r>
              <a:rPr lang="en-US" sz="1200" b="1" dirty="0"/>
              <a:t>coefficient</a:t>
            </a:r>
            <a:r>
              <a:rPr lang="en-US" sz="1200" dirty="0"/>
              <a:t> that the relationship is negative.  However, the </a:t>
            </a:r>
            <a:r>
              <a:rPr lang="en-US" sz="1200" b="1" dirty="0"/>
              <a:t>R-Squared</a:t>
            </a:r>
            <a:r>
              <a:rPr lang="en-US" sz="1200" dirty="0"/>
              <a:t> value is somewhat low, so our simple trend line has not explained very much of the relationship. </a:t>
            </a:r>
          </a:p>
          <a:p>
            <a:pPr marL="171450" indent="-171450" fontAlgn="auto">
              <a:spcAft>
                <a:spcPts val="0"/>
              </a:spcAft>
              <a:buFont typeface="Arial" panose="020B0604020202020204" pitchFamily="34" charset="0"/>
              <a:buChar char="•"/>
            </a:pPr>
            <a:r>
              <a:rPr lang="en-US" sz="1200" dirty="0"/>
              <a:t>.  </a:t>
            </a:r>
            <a:r>
              <a:rPr lang="en-US" sz="1200" b="1" dirty="0"/>
              <a:t>Drag the trendline out</a:t>
            </a:r>
            <a:r>
              <a:rPr lang="en-US" sz="1200" dirty="0"/>
              <a:t> of the viz to remove it. </a:t>
            </a:r>
          </a:p>
          <a:p>
            <a:pPr marL="171450" indent="-171450" fontAlgn="auto">
              <a:spcAft>
                <a:spcPts val="0"/>
              </a:spcAft>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5"/>
          </p:nvPr>
        </p:nvSpPr>
        <p:spPr/>
        <p:txBody>
          <a:bodyPr/>
          <a:lstStyle/>
          <a:p>
            <a:fld id="{87F161E8-846D-4747-B53A-F633A57CCB41}" type="slidenum">
              <a:rPr lang="en-US" smtClean="0"/>
              <a:pPr/>
              <a:t>10</a:t>
            </a:fld>
            <a:endParaRPr lang="en-US"/>
          </a:p>
        </p:txBody>
      </p:sp>
    </p:spTree>
    <p:extLst>
      <p:ext uri="{BB962C8B-B14F-4D97-AF65-F5344CB8AC3E}">
        <p14:creationId xmlns:p14="http://schemas.microsoft.com/office/powerpoint/2010/main" val="488149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Session Title">
    <p:spTree>
      <p:nvGrpSpPr>
        <p:cNvPr id="1" name=""/>
        <p:cNvGrpSpPr/>
        <p:nvPr/>
      </p:nvGrpSpPr>
      <p:grpSpPr>
        <a:xfrm>
          <a:off x="0" y="0"/>
          <a:ext cx="0" cy="0"/>
          <a:chOff x="0" y="0"/>
          <a:chExt cx="0" cy="0"/>
        </a:xfrm>
      </p:grpSpPr>
      <p:sp>
        <p:nvSpPr>
          <p:cNvPr id="8" name="Rectangle 7"/>
          <p:cNvSpPr/>
          <p:nvPr userDrawn="1"/>
        </p:nvSpPr>
        <p:spPr>
          <a:xfrm>
            <a:off x="0" y="0"/>
            <a:ext cx="12181858" cy="6858000"/>
          </a:xfrm>
          <a:prstGeom prst="rect">
            <a:avLst/>
          </a:prstGeom>
          <a:blipFill dpi="0" rotWithShape="1">
            <a:blip r:embed="rId2">
              <a:alphaModFix amt="37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userDrawn="1"/>
        </p:nvSpPr>
        <p:spPr>
          <a:xfrm>
            <a:off x="-10142" y="1484784"/>
            <a:ext cx="12192000" cy="3744416"/>
          </a:xfrm>
          <a:prstGeom prst="rect">
            <a:avLst/>
          </a:prstGeom>
          <a:solidFill>
            <a:srgbClr val="91C8D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tle 1"/>
          <p:cNvSpPr>
            <a:spLocks noGrp="1"/>
          </p:cNvSpPr>
          <p:nvPr>
            <p:ph type="title" hasCustomPrompt="1"/>
          </p:nvPr>
        </p:nvSpPr>
        <p:spPr>
          <a:xfrm>
            <a:off x="711200" y="2340868"/>
            <a:ext cx="10972800" cy="1600200"/>
          </a:xfrm>
          <a:prstGeom prst="rect">
            <a:avLst/>
          </a:prstGeom>
        </p:spPr>
        <p:txBody>
          <a:bodyPr/>
          <a:lstStyle>
            <a:lvl1pPr>
              <a:defRPr sz="3600" b="1">
                <a:solidFill>
                  <a:schemeClr val="bg1"/>
                </a:solidFill>
              </a:defRPr>
            </a:lvl1pPr>
          </a:lstStyle>
          <a:p>
            <a:r>
              <a:rPr lang="en-US"/>
              <a:t>Click and type the Course Title</a:t>
            </a:r>
            <a:br>
              <a:rPr lang="en-US"/>
            </a:br>
            <a:r>
              <a:rPr lang="en-US"/>
              <a:t>Course Number</a:t>
            </a:r>
            <a:br>
              <a:rPr lang="en-US"/>
            </a:br>
            <a:r>
              <a:rPr lang="en-US"/>
              <a:t>Session Title</a:t>
            </a:r>
            <a:br>
              <a:rPr lang="en-US"/>
            </a:br>
            <a:r>
              <a:rPr lang="en-US"/>
              <a:t>Instructor Name</a:t>
            </a:r>
          </a:p>
        </p:txBody>
      </p:sp>
      <p:sp>
        <p:nvSpPr>
          <p:cNvPr id="11" name="Rectangle 10"/>
          <p:cNvSpPr/>
          <p:nvPr userDrawn="1"/>
        </p:nvSpPr>
        <p:spPr>
          <a:xfrm>
            <a:off x="0" y="5877272"/>
            <a:ext cx="7248128" cy="75419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1344" y="5964695"/>
            <a:ext cx="6232692" cy="579351"/>
          </a:xfrm>
          <a:prstGeom prst="rect">
            <a:avLst/>
          </a:prstGeom>
        </p:spPr>
      </p:pic>
    </p:spTree>
    <p:extLst>
      <p:ext uri="{BB962C8B-B14F-4D97-AF65-F5344CB8AC3E}">
        <p14:creationId xmlns:p14="http://schemas.microsoft.com/office/powerpoint/2010/main" val="219634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468EA-74BA-7E40-BA51-C1DD4585D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4"/>
            <a:ext cx="12192000" cy="6854691"/>
          </a:xfrm>
          <a:prstGeom prst="rect">
            <a:avLst/>
          </a:prstGeom>
        </p:spPr>
      </p:pic>
      <p:sp>
        <p:nvSpPr>
          <p:cNvPr id="4" name="Title Placeholder 1"/>
          <p:cNvSpPr>
            <a:spLocks noGrp="1"/>
          </p:cNvSpPr>
          <p:nvPr>
            <p:ph type="title"/>
          </p:nvPr>
        </p:nvSpPr>
        <p:spPr>
          <a:xfrm>
            <a:off x="685800" y="609600"/>
            <a:ext cx="10668000" cy="1411560"/>
          </a:xfrm>
          <a:prstGeom prst="rect">
            <a:avLst/>
          </a:prstGeom>
          <a:noFill/>
        </p:spPr>
        <p:txBody>
          <a:bodyPr vert="horz" lIns="91440" tIns="45720" rIns="91440" bIns="45720" rtlCol="0" anchor="ctr">
            <a:normAutofit/>
          </a:bodyPr>
          <a:lstStyle>
            <a:lvl1pPr>
              <a:defRPr>
                <a:solidFill>
                  <a:srgbClr val="024F6D"/>
                </a:solidFill>
              </a:defRPr>
            </a:lvl1pPr>
          </a:lstStyle>
          <a:p>
            <a:r>
              <a:rPr lang="en-US"/>
              <a:t>Click to edit Master title style</a:t>
            </a:r>
          </a:p>
        </p:txBody>
      </p:sp>
    </p:spTree>
    <p:extLst>
      <p:ext uri="{BB962C8B-B14F-4D97-AF65-F5344CB8AC3E}">
        <p14:creationId xmlns:p14="http://schemas.microsoft.com/office/powerpoint/2010/main" val="3683517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609600" y="494184"/>
            <a:ext cx="10972800" cy="990600"/>
          </a:xfrm>
          <a:prstGeom prst="rect">
            <a:avLst/>
          </a:prstGeom>
        </p:spPr>
        <p:txBody>
          <a:bodyPr/>
          <a:lstStyle/>
          <a:p>
            <a:r>
              <a:rPr lang="en-US"/>
              <a:t>Click to edit Master title style</a:t>
            </a:r>
          </a:p>
        </p:txBody>
      </p:sp>
      <p:sp>
        <p:nvSpPr>
          <p:cNvPr id="4" name="Content Placeholder 2"/>
          <p:cNvSpPr>
            <a:spLocks noGrp="1"/>
          </p:cNvSpPr>
          <p:nvPr>
            <p:ph idx="1"/>
          </p:nvPr>
        </p:nvSpPr>
        <p:spPr>
          <a:xfrm>
            <a:off x="609600" y="1600200"/>
            <a:ext cx="10972800" cy="4876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a:xfrm>
            <a:off x="609600" y="18288"/>
            <a:ext cx="3860800" cy="329184"/>
          </a:xfrm>
          <a:prstGeom prst="rect">
            <a:avLst/>
          </a:prstGeom>
        </p:spPr>
        <p:txBody>
          <a:bodyPr/>
          <a:lstStyle/>
          <a:p>
            <a:fld id="{C5FA0384-41F6-41B5-B005-94D07D33A489}" type="datetimeFigureOut">
              <a:rPr lang="en-GB" smtClean="0"/>
              <a:pPr/>
              <a:t>30/11/2019</a:t>
            </a:fld>
            <a:endParaRPr lang="en-GB"/>
          </a:p>
        </p:txBody>
      </p:sp>
      <p:sp>
        <p:nvSpPr>
          <p:cNvPr id="6" name="Footer Placeholder 4"/>
          <p:cNvSpPr>
            <a:spLocks noGrp="1"/>
          </p:cNvSpPr>
          <p:nvPr>
            <p:ph type="ftr" sz="quarter" idx="11"/>
          </p:nvPr>
        </p:nvSpPr>
        <p:spPr>
          <a:xfrm>
            <a:off x="4572000" y="18288"/>
            <a:ext cx="5486400" cy="329184"/>
          </a:xfrm>
          <a:prstGeom prst="rect">
            <a:avLst/>
          </a:prstGeom>
        </p:spPr>
        <p:txBody>
          <a:bodyPr/>
          <a:lstStyle/>
          <a:p>
            <a:endParaRPr lang="en-GB"/>
          </a:p>
        </p:txBody>
      </p:sp>
      <p:sp>
        <p:nvSpPr>
          <p:cNvPr id="7" name="Slide Number Placeholder 5"/>
          <p:cNvSpPr>
            <a:spLocks noGrp="1"/>
          </p:cNvSpPr>
          <p:nvPr>
            <p:ph type="sldNum" sz="quarter" idx="12"/>
          </p:nvPr>
        </p:nvSpPr>
        <p:spPr>
          <a:xfrm>
            <a:off x="10160000" y="18288"/>
            <a:ext cx="1422400" cy="329184"/>
          </a:xfrm>
          <a:prstGeom prst="rect">
            <a:avLst/>
          </a:prstGeom>
        </p:spPr>
        <p:txBody>
          <a:bodyPr/>
          <a:lstStyle/>
          <a:p>
            <a:fld id="{9BAD90FD-D68B-4141-B2B3-0193FC0E4D07}" type="slidenum">
              <a:rPr lang="en-GB" smtClean="0"/>
              <a:pPr/>
              <a:t>‹#›</a:t>
            </a:fld>
            <a:endParaRPr lang="en-GB"/>
          </a:p>
        </p:txBody>
      </p:sp>
    </p:spTree>
    <p:extLst>
      <p:ext uri="{BB962C8B-B14F-4D97-AF65-F5344CB8AC3E}">
        <p14:creationId xmlns:p14="http://schemas.microsoft.com/office/powerpoint/2010/main" val="3329749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ic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990600"/>
            <a:ext cx="10972800" cy="51355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baseline="0"/>
            </a:lvl1pPr>
          </a:lstStyle>
          <a:p>
            <a:pPr lvl="0"/>
            <a:r>
              <a:rPr lang="en-US"/>
              <a:t>Click and type text</a:t>
            </a:r>
          </a:p>
          <a:p>
            <a:pPr lvl="1"/>
            <a:r>
              <a:rPr lang="en-US"/>
              <a:t>Second level</a:t>
            </a:r>
          </a:p>
          <a:p>
            <a:pPr lvl="2"/>
            <a:r>
              <a:rPr lang="en-US"/>
              <a:t>Third level</a:t>
            </a:r>
          </a:p>
          <a:p>
            <a:pPr lvl="0"/>
            <a:endParaRPr lang="en-US"/>
          </a:p>
        </p:txBody>
      </p:sp>
      <p:sp>
        <p:nvSpPr>
          <p:cNvPr id="7"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lvl1pPr>
              <a:defRPr/>
            </a:lvl1pPr>
          </a:lstStyle>
          <a:p>
            <a:r>
              <a:rPr lang="en-US"/>
              <a:t>Click and type Topic Title</a:t>
            </a:r>
            <a:endParaRPr lang="en-CA"/>
          </a:p>
        </p:txBody>
      </p:sp>
    </p:spTree>
    <p:extLst>
      <p:ext uri="{BB962C8B-B14F-4D97-AF65-F5344CB8AC3E}">
        <p14:creationId xmlns:p14="http://schemas.microsoft.com/office/powerpoint/2010/main" val="1079258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2286001"/>
            <a:ext cx="10972800" cy="38401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baseline="0"/>
            </a:lvl1pPr>
          </a:lstStyle>
          <a:p>
            <a:pPr lvl="0"/>
            <a:r>
              <a:rPr lang="en-US"/>
              <a:t>Click and type text</a:t>
            </a:r>
          </a:p>
          <a:p>
            <a:pPr lvl="1"/>
            <a:r>
              <a:rPr lang="en-US"/>
              <a:t>Second level</a:t>
            </a:r>
          </a:p>
          <a:p>
            <a:pPr lvl="2"/>
            <a:r>
              <a:rPr lang="en-US"/>
              <a:t>Third level</a:t>
            </a:r>
          </a:p>
          <a:p>
            <a:pPr lvl="0"/>
            <a:endParaRPr lang="en-US"/>
          </a:p>
        </p:txBody>
      </p:sp>
      <p:sp>
        <p:nvSpPr>
          <p:cNvPr id="7"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
        <p:nvSpPr>
          <p:cNvPr id="8" name="Text Placeholder 2"/>
          <p:cNvSpPr>
            <a:spLocks noGrp="1"/>
          </p:cNvSpPr>
          <p:nvPr>
            <p:ph type="body" idx="13" hasCustomPrompt="1"/>
          </p:nvPr>
        </p:nvSpPr>
        <p:spPr>
          <a:xfrm>
            <a:off x="508000" y="914400"/>
            <a:ext cx="10972800" cy="1143000"/>
          </a:xfrm>
          <a:prstGeom prst="rect">
            <a:avLst/>
          </a:prstGeom>
        </p:spPr>
        <p:txBody>
          <a:bodyPr anchor="t" anchorCtr="0">
            <a:normAutofit/>
          </a:bodyPr>
          <a:lstStyle>
            <a:lvl1pPr marL="0" indent="0" algn="l">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Tree>
    <p:extLst>
      <p:ext uri="{BB962C8B-B14F-4D97-AF65-F5344CB8AC3E}">
        <p14:creationId xmlns:p14="http://schemas.microsoft.com/office/powerpoint/2010/main" val="2004764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_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66733" y="990600"/>
            <a:ext cx="6815667" cy="51355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and type text</a:t>
            </a:r>
          </a:p>
          <a:p>
            <a:pPr lvl="1"/>
            <a:r>
              <a:rPr lang="en-US"/>
              <a:t>Second level</a:t>
            </a:r>
          </a:p>
          <a:p>
            <a:pPr lvl="2"/>
            <a:r>
              <a:rPr lang="en-US"/>
              <a:t>Third level</a:t>
            </a:r>
          </a:p>
        </p:txBody>
      </p:sp>
      <p:sp>
        <p:nvSpPr>
          <p:cNvPr id="4" name="Text Placeholder 3"/>
          <p:cNvSpPr>
            <a:spLocks noGrp="1"/>
          </p:cNvSpPr>
          <p:nvPr>
            <p:ph type="body" sz="half" idx="2" hasCustomPrompt="1"/>
          </p:nvPr>
        </p:nvSpPr>
        <p:spPr>
          <a:xfrm>
            <a:off x="609601" y="990600"/>
            <a:ext cx="4011084" cy="5135563"/>
          </a:xfrm>
          <a:prstGeom prst="rect">
            <a:avLst/>
          </a:prstGeom>
        </p:spPr>
        <p:txBody>
          <a:bodyPr>
            <a:normAutofit/>
          </a:bodyPr>
          <a:lstStyle>
            <a:lvl1pPr marL="0" indent="0">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caption text</a:t>
            </a:r>
          </a:p>
        </p:txBody>
      </p:sp>
      <p:sp>
        <p:nvSpPr>
          <p:cNvPr id="9"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Tree>
    <p:extLst>
      <p:ext uri="{BB962C8B-B14F-4D97-AF65-F5344CB8AC3E}">
        <p14:creationId xmlns:p14="http://schemas.microsoft.com/office/powerpoint/2010/main" val="2641215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_Content with Caption w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66733" y="2362201"/>
            <a:ext cx="6815667" cy="3763963"/>
          </a:xfrm>
          <a:prstGeom prst="rect">
            <a:avLst/>
          </a:prstGeom>
        </p:spPr>
        <p:txBody>
          <a:bodyPr/>
          <a:lstStyle>
            <a:lvl1pPr>
              <a:defRPr sz="3200" baseline="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and type text</a:t>
            </a:r>
          </a:p>
          <a:p>
            <a:pPr lvl="1"/>
            <a:r>
              <a:rPr lang="en-US"/>
              <a:t>Second level</a:t>
            </a:r>
          </a:p>
          <a:p>
            <a:pPr lvl="2"/>
            <a:r>
              <a:rPr lang="en-US"/>
              <a:t>Third level</a:t>
            </a:r>
          </a:p>
        </p:txBody>
      </p:sp>
      <p:sp>
        <p:nvSpPr>
          <p:cNvPr id="4" name="Text Placeholder 3"/>
          <p:cNvSpPr>
            <a:spLocks noGrp="1"/>
          </p:cNvSpPr>
          <p:nvPr>
            <p:ph type="body" sz="half" idx="2" hasCustomPrompt="1"/>
          </p:nvPr>
        </p:nvSpPr>
        <p:spPr>
          <a:xfrm>
            <a:off x="609601" y="2362201"/>
            <a:ext cx="4011084" cy="3763963"/>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caption text</a:t>
            </a:r>
          </a:p>
        </p:txBody>
      </p:sp>
      <p:sp>
        <p:nvSpPr>
          <p:cNvPr id="9"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
        <p:nvSpPr>
          <p:cNvPr id="8" name="Text Placeholder 2"/>
          <p:cNvSpPr>
            <a:spLocks noGrp="1"/>
          </p:cNvSpPr>
          <p:nvPr>
            <p:ph type="body" idx="13" hasCustomPrompt="1"/>
          </p:nvPr>
        </p:nvSpPr>
        <p:spPr>
          <a:xfrm>
            <a:off x="508000" y="914400"/>
            <a:ext cx="10972800" cy="1143000"/>
          </a:xfrm>
          <a:prstGeom prst="rect">
            <a:avLst/>
          </a:prstGeom>
        </p:spPr>
        <p:txBody>
          <a:bodyPr anchor="t" anchorCtr="0">
            <a:normAutofit/>
          </a:bodyPr>
          <a:lstStyle>
            <a:lvl1pPr marL="0" indent="0" algn="l">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Tree>
    <p:extLst>
      <p:ext uri="{BB962C8B-B14F-4D97-AF65-F5344CB8AC3E}">
        <p14:creationId xmlns:p14="http://schemas.microsoft.com/office/powerpoint/2010/main" val="3002501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_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2438400" y="914400"/>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and add picture</a:t>
            </a:r>
            <a:endParaRPr lang="en-CA"/>
          </a:p>
        </p:txBody>
      </p:sp>
      <p:sp>
        <p:nvSpPr>
          <p:cNvPr id="4" name="Text Placeholder 3"/>
          <p:cNvSpPr>
            <a:spLocks noGrp="1"/>
          </p:cNvSpPr>
          <p:nvPr>
            <p:ph type="body" sz="half" idx="2" hasCustomPrompt="1"/>
          </p:nvPr>
        </p:nvSpPr>
        <p:spPr>
          <a:xfrm>
            <a:off x="711200" y="5367338"/>
            <a:ext cx="10668000" cy="804862"/>
          </a:xfrm>
          <a:prstGeom prst="rect">
            <a:avLst/>
          </a:prstGeom>
        </p:spPr>
        <p:txBody>
          <a:bodyPr>
            <a:normAutofit/>
          </a:bodyPr>
          <a:lstStyle>
            <a:lvl1pPr marL="0" indent="0">
              <a:buNone/>
              <a:defRPr sz="2400" baseline="0">
                <a:solidFill>
                  <a:srgbClr val="E4302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text</a:t>
            </a:r>
          </a:p>
        </p:txBody>
      </p:sp>
      <p:sp>
        <p:nvSpPr>
          <p:cNvPr id="9"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Tree>
    <p:extLst>
      <p:ext uri="{BB962C8B-B14F-4D97-AF65-F5344CB8AC3E}">
        <p14:creationId xmlns:p14="http://schemas.microsoft.com/office/powerpoint/2010/main" val="6288753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_Picture w subtitle">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2438400" y="2133600"/>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and add picture</a:t>
            </a:r>
            <a:endParaRPr lang="en-CA"/>
          </a:p>
        </p:txBody>
      </p:sp>
      <p:sp>
        <p:nvSpPr>
          <p:cNvPr id="9"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
        <p:nvSpPr>
          <p:cNvPr id="8" name="Text Placeholder 2"/>
          <p:cNvSpPr>
            <a:spLocks noGrp="1"/>
          </p:cNvSpPr>
          <p:nvPr>
            <p:ph type="body" idx="13" hasCustomPrompt="1"/>
          </p:nvPr>
        </p:nvSpPr>
        <p:spPr>
          <a:xfrm>
            <a:off x="508000" y="914400"/>
            <a:ext cx="10972800" cy="1143000"/>
          </a:xfrm>
          <a:prstGeom prst="rect">
            <a:avLst/>
          </a:prstGeom>
        </p:spPr>
        <p:txBody>
          <a:bodyPr anchor="t" anchorCtr="0">
            <a:normAutofit/>
          </a:bodyPr>
          <a:lstStyle>
            <a:lvl1pPr marL="0" indent="0" algn="l">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Tree>
    <p:extLst>
      <p:ext uri="{BB962C8B-B14F-4D97-AF65-F5344CB8AC3E}">
        <p14:creationId xmlns:p14="http://schemas.microsoft.com/office/powerpoint/2010/main" val="2181943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61119"/>
            <a:ext cx="10972800" cy="563562"/>
          </a:xfrm>
          <a:prstGeom prst="rect">
            <a:avLst/>
          </a:prstGeom>
        </p:spPr>
        <p:txBody>
          <a:bodyPr/>
          <a:lstStyle/>
          <a:p>
            <a:r>
              <a:rPr lang="en-US"/>
              <a:t>Click and type Topic Title</a:t>
            </a:r>
          </a:p>
        </p:txBody>
      </p:sp>
      <p:sp>
        <p:nvSpPr>
          <p:cNvPr id="9" name="Picture Placeholder 8"/>
          <p:cNvSpPr>
            <a:spLocks noGrp="1"/>
          </p:cNvSpPr>
          <p:nvPr>
            <p:ph type="pic" sz="quarter" idx="14" hasCustomPrompt="1"/>
          </p:nvPr>
        </p:nvSpPr>
        <p:spPr>
          <a:xfrm>
            <a:off x="6299200" y="3505200"/>
            <a:ext cx="5283200" cy="2590800"/>
          </a:xfrm>
          <a:prstGeom prst="rect">
            <a:avLst/>
          </a:prstGeom>
        </p:spPr>
        <p:txBody>
          <a:bodyPr/>
          <a:lstStyle>
            <a:lvl1pPr marL="0" indent="0">
              <a:buNone/>
              <a:defRPr/>
            </a:lvl1pPr>
          </a:lstStyle>
          <a:p>
            <a:r>
              <a:rPr lang="en-US"/>
              <a:t>Click and add picture</a:t>
            </a:r>
          </a:p>
        </p:txBody>
      </p:sp>
      <p:sp>
        <p:nvSpPr>
          <p:cNvPr id="8" name="Text Placeholder 3"/>
          <p:cNvSpPr>
            <a:spLocks noGrp="1"/>
          </p:cNvSpPr>
          <p:nvPr>
            <p:ph type="body" sz="half" idx="2" hasCustomPrompt="1"/>
          </p:nvPr>
        </p:nvSpPr>
        <p:spPr>
          <a:xfrm>
            <a:off x="609600" y="990601"/>
            <a:ext cx="11074400" cy="2286000"/>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text</a:t>
            </a:r>
          </a:p>
        </p:txBody>
      </p:sp>
    </p:spTree>
    <p:extLst>
      <p:ext uri="{BB962C8B-B14F-4D97-AF65-F5344CB8AC3E}">
        <p14:creationId xmlns:p14="http://schemas.microsoft.com/office/powerpoint/2010/main" val="25845807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990600"/>
            <a:ext cx="53848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and type text</a:t>
            </a:r>
          </a:p>
          <a:p>
            <a:pPr lvl="1"/>
            <a:r>
              <a:rPr lang="en-US"/>
              <a:t>Second level</a:t>
            </a:r>
          </a:p>
          <a:p>
            <a:pPr lvl="2"/>
            <a:r>
              <a:rPr lang="en-US"/>
              <a:t>Third level</a:t>
            </a:r>
          </a:p>
        </p:txBody>
      </p:sp>
      <p:sp>
        <p:nvSpPr>
          <p:cNvPr id="4" name="Content Placeholder 3"/>
          <p:cNvSpPr>
            <a:spLocks noGrp="1"/>
          </p:cNvSpPr>
          <p:nvPr>
            <p:ph sz="half" idx="2" hasCustomPrompt="1"/>
          </p:nvPr>
        </p:nvSpPr>
        <p:spPr>
          <a:xfrm>
            <a:off x="6197600" y="990600"/>
            <a:ext cx="53848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and type text</a:t>
            </a:r>
          </a:p>
          <a:p>
            <a:pPr lvl="1"/>
            <a:r>
              <a:rPr lang="en-US"/>
              <a:t>Second level</a:t>
            </a:r>
          </a:p>
          <a:p>
            <a:pPr lvl="2"/>
            <a:r>
              <a:rPr lang="en-US"/>
              <a:t>Third level</a:t>
            </a:r>
          </a:p>
        </p:txBody>
      </p:sp>
      <p:sp>
        <p:nvSpPr>
          <p:cNvPr id="8"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Tree>
    <p:extLst>
      <p:ext uri="{BB962C8B-B14F-4D97-AF65-F5344CB8AC3E}">
        <p14:creationId xmlns:p14="http://schemas.microsoft.com/office/powerpoint/2010/main" val="385765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urse Session Tit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3468EA-74BA-7E40-BA51-C1DD4585DF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54"/>
            <a:ext cx="12192000" cy="6854691"/>
          </a:xfrm>
          <a:prstGeom prst="rect">
            <a:avLst/>
          </a:prstGeom>
        </p:spPr>
      </p:pic>
      <p:sp>
        <p:nvSpPr>
          <p:cNvPr id="10" name="Title Placeholder 1"/>
          <p:cNvSpPr>
            <a:spLocks noGrp="1"/>
          </p:cNvSpPr>
          <p:nvPr>
            <p:ph type="title"/>
          </p:nvPr>
        </p:nvSpPr>
        <p:spPr>
          <a:xfrm>
            <a:off x="685800" y="609600"/>
            <a:ext cx="10668000" cy="1411560"/>
          </a:xfrm>
          <a:prstGeom prst="rect">
            <a:avLst/>
          </a:prstGeom>
          <a:noFill/>
        </p:spPr>
        <p:txBody>
          <a:bodyPr vert="horz" lIns="91440" tIns="45720" rIns="91440" bIns="45720" rtlCol="0" anchor="ctr">
            <a:normAutofit/>
          </a:bodyPr>
          <a:lstStyle>
            <a:lvl1pPr>
              <a:defRPr>
                <a:solidFill>
                  <a:srgbClr val="024F6D"/>
                </a:solidFill>
              </a:defRPr>
            </a:lvl1pPr>
          </a:lstStyle>
          <a:p>
            <a:r>
              <a:rPr lang="en-US"/>
              <a:t>Click to edit Master title style</a:t>
            </a:r>
          </a:p>
        </p:txBody>
      </p:sp>
    </p:spTree>
    <p:extLst>
      <p:ext uri="{BB962C8B-B14F-4D97-AF65-F5344CB8AC3E}">
        <p14:creationId xmlns:p14="http://schemas.microsoft.com/office/powerpoint/2010/main" val="2479393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08000" y="914400"/>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
        <p:nvSpPr>
          <p:cNvPr id="4" name="Content Placeholder 3"/>
          <p:cNvSpPr>
            <a:spLocks noGrp="1"/>
          </p:cNvSpPr>
          <p:nvPr>
            <p:ph sz="half" idx="2" hasCustomPrompt="1"/>
          </p:nvPr>
        </p:nvSpPr>
        <p:spPr>
          <a:xfrm>
            <a:off x="609600" y="1752601"/>
            <a:ext cx="5386917" cy="43735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and type text</a:t>
            </a:r>
          </a:p>
          <a:p>
            <a:pPr lvl="1"/>
            <a:r>
              <a:rPr lang="en-US"/>
              <a:t>Second level</a:t>
            </a:r>
          </a:p>
          <a:p>
            <a:pPr lvl="2"/>
            <a:r>
              <a:rPr lang="en-US"/>
              <a:t>Third level</a:t>
            </a:r>
          </a:p>
        </p:txBody>
      </p:sp>
      <p:sp>
        <p:nvSpPr>
          <p:cNvPr id="5" name="Text Placeholder 4"/>
          <p:cNvSpPr>
            <a:spLocks noGrp="1"/>
          </p:cNvSpPr>
          <p:nvPr>
            <p:ph type="body" sz="quarter" idx="3" hasCustomPrompt="1"/>
          </p:nvPr>
        </p:nvSpPr>
        <p:spPr>
          <a:xfrm>
            <a:off x="6197601" y="914400"/>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
        <p:nvSpPr>
          <p:cNvPr id="6" name="Content Placeholder 5"/>
          <p:cNvSpPr>
            <a:spLocks noGrp="1"/>
          </p:cNvSpPr>
          <p:nvPr>
            <p:ph sz="quarter" idx="4" hasCustomPrompt="1"/>
          </p:nvPr>
        </p:nvSpPr>
        <p:spPr>
          <a:xfrm>
            <a:off x="6193368" y="1752601"/>
            <a:ext cx="5389033" cy="4373563"/>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and type text</a:t>
            </a:r>
          </a:p>
          <a:p>
            <a:pPr lvl="1"/>
            <a:r>
              <a:rPr lang="en-US"/>
              <a:t>Second level</a:t>
            </a:r>
          </a:p>
          <a:p>
            <a:pPr lvl="2"/>
            <a:r>
              <a:rPr lang="en-US"/>
              <a:t>Third level</a:t>
            </a:r>
          </a:p>
        </p:txBody>
      </p:sp>
      <p:sp>
        <p:nvSpPr>
          <p:cNvPr id="10"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Tree>
    <p:extLst>
      <p:ext uri="{BB962C8B-B14F-4D97-AF65-F5344CB8AC3E}">
        <p14:creationId xmlns:p14="http://schemas.microsoft.com/office/powerpoint/2010/main" val="2077906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8000" y="61119"/>
            <a:ext cx="10972800" cy="563562"/>
          </a:xfrm>
          <a:prstGeom prst="rect">
            <a:avLst/>
          </a:prstGeom>
        </p:spPr>
        <p:txBody>
          <a:bodyPr vert="horz" lIns="91440" tIns="45720" rIns="91440" bIns="45720" rtlCol="0" anchor="ctr">
            <a:noAutofit/>
          </a:bodyPr>
          <a:lstStyle/>
          <a:p>
            <a:r>
              <a:rPr lang="en-US"/>
              <a:t>Click and type Topic Title</a:t>
            </a:r>
            <a:endParaRPr lang="en-CA"/>
          </a:p>
        </p:txBody>
      </p:sp>
    </p:spTree>
    <p:extLst>
      <p:ext uri="{BB962C8B-B14F-4D97-AF65-F5344CB8AC3E}">
        <p14:creationId xmlns:p14="http://schemas.microsoft.com/office/powerpoint/2010/main" val="1773158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New Topic">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6388" fontAlgn="auto">
              <a:spcBef>
                <a:spcPts val="0"/>
              </a:spcBef>
              <a:spcAft>
                <a:spcPts val="0"/>
              </a:spcAft>
              <a:defRPr/>
            </a:pPr>
            <a:endParaRPr lang="en-US" sz="1125"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2688167"/>
            <a:ext cx="12192000" cy="2627630"/>
          </a:xfrm>
          <a:prstGeom prst="rect">
            <a:avLst/>
          </a:prstGeom>
        </p:spPr>
      </p:pic>
      <p:sp>
        <p:nvSpPr>
          <p:cNvPr id="5" name="Text Placeholder 3"/>
          <p:cNvSpPr>
            <a:spLocks noGrp="1"/>
          </p:cNvSpPr>
          <p:nvPr>
            <p:ph type="body" sz="quarter" idx="11"/>
          </p:nvPr>
        </p:nvSpPr>
        <p:spPr>
          <a:xfrm>
            <a:off x="588321" y="1576465"/>
            <a:ext cx="11037631" cy="354969"/>
          </a:xfrm>
          <a:prstGeom prst="rect">
            <a:avLst/>
          </a:prstGeom>
        </p:spPr>
        <p:txBody>
          <a:bodyPr wrap="square" lIns="0" tIns="0" rIns="0" bIns="0">
            <a:spAutoFit/>
          </a:bodyPr>
          <a:lstStyle>
            <a:lvl1pPr marL="0" indent="0">
              <a:lnSpc>
                <a:spcPct val="80000"/>
              </a:lnSpc>
              <a:buNone/>
              <a:defRPr sz="2813" b="0" i="0" baseline="0">
                <a:solidFill>
                  <a:schemeClr val="accent5"/>
                </a:solidFill>
                <a:latin typeface="BentonSans Book"/>
                <a:cs typeface="BentonSans Book"/>
              </a:defRPr>
            </a:lvl1pPr>
            <a:lvl2pPr marL="408194" indent="0">
              <a:buNone/>
              <a:defRPr/>
            </a:lvl2pPr>
            <a:lvl3pPr marL="816388" indent="0">
              <a:buNone/>
              <a:defRPr/>
            </a:lvl3pPr>
            <a:lvl4pPr marL="1224582" indent="0">
              <a:buNone/>
              <a:defRPr/>
            </a:lvl4pPr>
            <a:lvl5pPr marL="1632776" indent="0">
              <a:buNone/>
              <a:defRPr/>
            </a:lvl5pPr>
          </a:lstStyle>
          <a:p>
            <a:pPr lvl="0"/>
            <a:r>
              <a:rPr lang="en-US"/>
              <a:t>Edit Master text styles</a:t>
            </a:r>
          </a:p>
        </p:txBody>
      </p:sp>
    </p:spTree>
    <p:extLst>
      <p:ext uri="{BB962C8B-B14F-4D97-AF65-F5344CB8AC3E}">
        <p14:creationId xmlns:p14="http://schemas.microsoft.com/office/powerpoint/2010/main" val="3138103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587063" y="1577930"/>
            <a:ext cx="11061517" cy="1029193"/>
          </a:xfrm>
          <a:prstGeom prst="rect">
            <a:avLst/>
          </a:prstGeom>
        </p:spPr>
        <p:txBody>
          <a:bodyPr wrap="square" lIns="0" tIns="0" rIns="0" bIns="0" numCol="1" spcCol="365760">
            <a:spAutoFit/>
          </a:bodyPr>
          <a:lstStyle>
            <a:lvl1pPr marL="3969" indent="171450">
              <a:spcBef>
                <a:spcPts val="0"/>
              </a:spcBef>
              <a:spcAft>
                <a:spcPts val="375"/>
              </a:spcAft>
              <a:buSzPct val="100000"/>
              <a:buFont typeface="Arial"/>
              <a:buChar char="•"/>
              <a:tabLst/>
              <a:defRPr sz="1750" baseline="0">
                <a:solidFill>
                  <a:srgbClr val="4C4C4C"/>
                </a:solidFill>
                <a:latin typeface="Merriweather Light"/>
                <a:cs typeface="Merriweather Light"/>
              </a:defRPr>
            </a:lvl1pPr>
            <a:lvl2pPr marL="180578" indent="170656">
              <a:spcBef>
                <a:spcPts val="0"/>
              </a:spcBef>
              <a:spcAft>
                <a:spcPts val="375"/>
              </a:spcAft>
              <a:buSzPct val="100000"/>
              <a:buFont typeface="Arial"/>
              <a:buChar char="•"/>
              <a:defRPr sz="1500" baseline="0">
                <a:solidFill>
                  <a:schemeClr val="accent5"/>
                </a:solidFill>
                <a:latin typeface="Merriweather Light"/>
                <a:cs typeface="Merriweather Light"/>
              </a:defRPr>
            </a:lvl2pPr>
            <a:lvl3pPr marL="320477" indent="170656">
              <a:spcBef>
                <a:spcPts val="0"/>
              </a:spcBef>
              <a:spcAft>
                <a:spcPts val="375"/>
              </a:spcAft>
              <a:buSzPct val="100000"/>
              <a:buFont typeface="Arial"/>
              <a:buChar char="•"/>
              <a:defRPr sz="1313" baseline="0">
                <a:solidFill>
                  <a:schemeClr val="accent5"/>
                </a:solidFill>
              </a:defRPr>
            </a:lvl3pPr>
            <a:lvl4pPr marL="641946" indent="-178594">
              <a:spcBef>
                <a:spcPts val="0"/>
              </a:spcBef>
              <a:spcAft>
                <a:spcPts val="375"/>
              </a:spcAft>
              <a:buSzPct val="100000"/>
              <a:buFont typeface="Arial"/>
              <a:buChar char="•"/>
              <a:defRPr sz="1125" baseline="0">
                <a:solidFill>
                  <a:schemeClr val="accent5"/>
                </a:solidFill>
              </a:defRPr>
            </a:lvl4pPr>
            <a:lvl5pPr marL="1504156" indent="-214313">
              <a:buSzPct val="100000"/>
              <a:buFont typeface="+mj-lt"/>
              <a:buAutoNum type="arabicPeriod"/>
              <a:defRPr sz="1000">
                <a:solidFill>
                  <a:schemeClr val="accent5"/>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591716" y="498917"/>
            <a:ext cx="11057577" cy="354969"/>
          </a:xfrm>
          <a:prstGeom prst="rect">
            <a:avLst/>
          </a:prstGeom>
        </p:spPr>
        <p:txBody>
          <a:bodyPr wrap="square" lIns="0" tIns="0" rIns="0" bIns="0">
            <a:spAutoFit/>
          </a:bodyPr>
          <a:lstStyle>
            <a:lvl1pPr marL="0" indent="0">
              <a:lnSpc>
                <a:spcPct val="80000"/>
              </a:lnSpc>
              <a:buFontTx/>
              <a:buNone/>
              <a:defRPr sz="2813" b="0" i="0">
                <a:solidFill>
                  <a:srgbClr val="4C4C4C"/>
                </a:solidFill>
                <a:latin typeface="BentonSans Book"/>
                <a:cs typeface="BentonSans Book"/>
              </a:defRPr>
            </a:lvl1pPr>
          </a:lstStyle>
          <a:p>
            <a:pPr lvl="0"/>
            <a:r>
              <a:rPr lang="en-US"/>
              <a:t>Edit Master text styles</a:t>
            </a:r>
          </a:p>
        </p:txBody>
      </p:sp>
    </p:spTree>
    <p:extLst>
      <p:ext uri="{BB962C8B-B14F-4D97-AF65-F5344CB8AC3E}">
        <p14:creationId xmlns:p14="http://schemas.microsoft.com/office/powerpoint/2010/main" val="12364424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discussion ques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0"/>
            <a:ext cx="10972800" cy="685800"/>
          </a:xfrm>
          <a:prstGeom prst="rect">
            <a:avLst/>
          </a:prstGeom>
        </p:spPr>
        <p:txBody>
          <a:bodyPr/>
          <a:lstStyle>
            <a:lvl1pPr>
              <a:defRPr/>
            </a:lvl1pPr>
          </a:lstStyle>
          <a:p>
            <a:r>
              <a:rPr lang="en-US"/>
              <a:t>Click and type Activity Title</a:t>
            </a:r>
          </a:p>
        </p:txBody>
      </p:sp>
      <p:sp>
        <p:nvSpPr>
          <p:cNvPr id="8" name="Text Placeholder 3"/>
          <p:cNvSpPr>
            <a:spLocks noGrp="1"/>
          </p:cNvSpPr>
          <p:nvPr>
            <p:ph type="body" sz="half" idx="2" hasCustomPrompt="1"/>
          </p:nvPr>
        </p:nvSpPr>
        <p:spPr>
          <a:xfrm>
            <a:off x="609600" y="990601"/>
            <a:ext cx="11074400" cy="2286000"/>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Discussion text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1" y="3322027"/>
            <a:ext cx="6515100" cy="3228975"/>
          </a:xfrm>
          <a:prstGeom prst="rect">
            <a:avLst/>
          </a:prstGeom>
        </p:spPr>
      </p:pic>
      <p:sp>
        <p:nvSpPr>
          <p:cNvPr id="13" name="Rounded Rectangular Callout 12"/>
          <p:cNvSpPr/>
          <p:nvPr userDrawn="1"/>
        </p:nvSpPr>
        <p:spPr>
          <a:xfrm>
            <a:off x="3009900" y="3273595"/>
            <a:ext cx="8026400" cy="1600200"/>
          </a:xfrm>
          <a:prstGeom prst="wedgeRoundRectCallout">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1" name="TextBox 10"/>
          <p:cNvSpPr txBox="1"/>
          <p:nvPr userDrawn="1"/>
        </p:nvSpPr>
        <p:spPr>
          <a:xfrm>
            <a:off x="3009900" y="3133217"/>
            <a:ext cx="1016000" cy="923330"/>
          </a:xfrm>
          <a:prstGeom prst="rect">
            <a:avLst/>
          </a:prstGeom>
          <a:noFill/>
        </p:spPr>
        <p:txBody>
          <a:bodyPr wrap="square" rtlCol="0">
            <a:spAutoFit/>
          </a:bodyPr>
          <a:lstStyle/>
          <a:p>
            <a:r>
              <a:rPr lang="en-CA" sz="5400">
                <a:solidFill>
                  <a:schemeClr val="bg1"/>
                </a:solidFill>
                <a:effectLst>
                  <a:outerShdw blurRad="38100" dist="38100" dir="2700000" algn="tl">
                    <a:srgbClr val="000000">
                      <a:alpha val="43137"/>
                    </a:srgbClr>
                  </a:outerShdw>
                </a:effectLst>
                <a:latin typeface="Britannic Bold" pitchFamily="34" charset="0"/>
              </a:rPr>
              <a:t>Q</a:t>
            </a:r>
          </a:p>
        </p:txBody>
      </p:sp>
      <p:sp>
        <p:nvSpPr>
          <p:cNvPr id="14" name="Text Placeholder 3"/>
          <p:cNvSpPr>
            <a:spLocks noGrp="1"/>
          </p:cNvSpPr>
          <p:nvPr>
            <p:ph type="body" sz="half" idx="14" hasCustomPrompt="1"/>
          </p:nvPr>
        </p:nvSpPr>
        <p:spPr>
          <a:xfrm>
            <a:off x="3814109" y="3407226"/>
            <a:ext cx="7057092" cy="1240974"/>
          </a:xfrm>
          <a:prstGeom prst="rect">
            <a:avLst/>
          </a:prstGeom>
        </p:spPr>
        <p:txBody>
          <a:bodyPr>
            <a:normAutofit/>
          </a:bodyPr>
          <a:lstStyle>
            <a:lvl1pPr marL="0" indent="0">
              <a:buNone/>
              <a:defRPr sz="3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question text.</a:t>
            </a:r>
          </a:p>
        </p:txBody>
      </p:sp>
    </p:spTree>
    <p:extLst>
      <p:ext uri="{BB962C8B-B14F-4D97-AF65-F5344CB8AC3E}">
        <p14:creationId xmlns:p14="http://schemas.microsoft.com/office/powerpoint/2010/main" val="498468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example text and ques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0"/>
            <a:ext cx="10972800" cy="685800"/>
          </a:xfrm>
          <a:prstGeom prst="rect">
            <a:avLst/>
          </a:prstGeom>
        </p:spPr>
        <p:txBody>
          <a:bodyPr/>
          <a:lstStyle/>
          <a:p>
            <a:r>
              <a:rPr lang="en-US"/>
              <a:t>Click and type Activity Title</a:t>
            </a:r>
          </a:p>
        </p:txBody>
      </p:sp>
      <p:sp>
        <p:nvSpPr>
          <p:cNvPr id="8" name="Text Placeholder 3"/>
          <p:cNvSpPr>
            <a:spLocks noGrp="1"/>
          </p:cNvSpPr>
          <p:nvPr>
            <p:ph type="body" sz="half" idx="2" hasCustomPrompt="1"/>
          </p:nvPr>
        </p:nvSpPr>
        <p:spPr>
          <a:xfrm>
            <a:off x="609600" y="990600"/>
            <a:ext cx="11074400" cy="3505200"/>
          </a:xfrm>
          <a:prstGeom prst="rect">
            <a:avLst/>
          </a:prstGeom>
        </p:spPr>
        <p:txBody>
          <a:bodyPr>
            <a:normAutofit/>
          </a:bodyPr>
          <a:lstStyle>
            <a:lvl1pPr marL="0" indent="0">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Case Example text</a:t>
            </a:r>
          </a:p>
        </p:txBody>
      </p:sp>
      <p:sp>
        <p:nvSpPr>
          <p:cNvPr id="13" name="Rounded Rectangular Callout 12"/>
          <p:cNvSpPr/>
          <p:nvPr userDrawn="1"/>
        </p:nvSpPr>
        <p:spPr>
          <a:xfrm>
            <a:off x="609600" y="4572000"/>
            <a:ext cx="8026400" cy="1359578"/>
          </a:xfrm>
          <a:prstGeom prst="wedgeRoundRectCallout">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1" name="TextBox 10"/>
          <p:cNvSpPr txBox="1"/>
          <p:nvPr userDrawn="1"/>
        </p:nvSpPr>
        <p:spPr>
          <a:xfrm>
            <a:off x="609600" y="4495801"/>
            <a:ext cx="1016000" cy="830997"/>
          </a:xfrm>
          <a:prstGeom prst="rect">
            <a:avLst/>
          </a:prstGeom>
          <a:noFill/>
        </p:spPr>
        <p:txBody>
          <a:bodyPr wrap="square" rtlCol="0">
            <a:spAutoFit/>
          </a:bodyPr>
          <a:lstStyle/>
          <a:p>
            <a:r>
              <a:rPr lang="en-CA" sz="4800">
                <a:solidFill>
                  <a:schemeClr val="bg1"/>
                </a:solidFill>
                <a:effectLst>
                  <a:outerShdw blurRad="38100" dist="38100" dir="2700000" algn="tl">
                    <a:srgbClr val="000000">
                      <a:alpha val="43137"/>
                    </a:srgbClr>
                  </a:outerShdw>
                </a:effectLst>
                <a:latin typeface="Britannic Bold" pitchFamily="34" charset="0"/>
              </a:rPr>
              <a:t>Q</a:t>
            </a:r>
          </a:p>
        </p:txBody>
      </p:sp>
      <p:sp>
        <p:nvSpPr>
          <p:cNvPr id="14" name="Text Placeholder 3"/>
          <p:cNvSpPr>
            <a:spLocks noGrp="1"/>
          </p:cNvSpPr>
          <p:nvPr>
            <p:ph type="body" sz="half" idx="14" hasCustomPrompt="1"/>
          </p:nvPr>
        </p:nvSpPr>
        <p:spPr>
          <a:xfrm>
            <a:off x="1219201" y="4652664"/>
            <a:ext cx="7251700" cy="1138536"/>
          </a:xfrm>
          <a:prstGeom prst="rect">
            <a:avLst/>
          </a:prstGeom>
        </p:spPr>
        <p:txBody>
          <a:bodyPr>
            <a:normAutofit/>
          </a:bodyPr>
          <a:lstStyle>
            <a:lvl1pPr marL="0" indent="0">
              <a:buNone/>
              <a:defRPr sz="2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question text.</a:t>
            </a:r>
          </a:p>
        </p:txBody>
      </p:sp>
    </p:spTree>
    <p:extLst>
      <p:ext uri="{BB962C8B-B14F-4D97-AF65-F5344CB8AC3E}">
        <p14:creationId xmlns:p14="http://schemas.microsoft.com/office/powerpoint/2010/main" val="38996438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hort ques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8001" y="3322027"/>
            <a:ext cx="6515100" cy="3228975"/>
          </a:xfrm>
          <a:prstGeom prst="rect">
            <a:avLst/>
          </a:prstGeom>
        </p:spPr>
      </p:pic>
      <p:sp>
        <p:nvSpPr>
          <p:cNvPr id="12" name="Rounded Rectangular Callout 11"/>
          <p:cNvSpPr/>
          <p:nvPr userDrawn="1"/>
        </p:nvSpPr>
        <p:spPr>
          <a:xfrm>
            <a:off x="1237129" y="1519536"/>
            <a:ext cx="9144000" cy="2819382"/>
          </a:xfrm>
          <a:prstGeom prst="wedgeRoundRectCallout">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3" name="TextBox 12"/>
          <p:cNvSpPr txBox="1"/>
          <p:nvPr userDrawn="1"/>
        </p:nvSpPr>
        <p:spPr>
          <a:xfrm>
            <a:off x="1320800" y="1447800"/>
            <a:ext cx="1016000" cy="923330"/>
          </a:xfrm>
          <a:prstGeom prst="rect">
            <a:avLst/>
          </a:prstGeom>
          <a:noFill/>
        </p:spPr>
        <p:txBody>
          <a:bodyPr wrap="square" rtlCol="0">
            <a:spAutoFit/>
          </a:bodyPr>
          <a:lstStyle/>
          <a:p>
            <a:r>
              <a:rPr lang="en-CA" sz="5400">
                <a:solidFill>
                  <a:schemeClr val="bg1"/>
                </a:solidFill>
                <a:effectLst>
                  <a:outerShdw blurRad="38100" dist="38100" dir="2700000" algn="tl">
                    <a:srgbClr val="000000">
                      <a:alpha val="43137"/>
                    </a:srgbClr>
                  </a:outerShdw>
                </a:effectLst>
                <a:latin typeface="Britannic Bold" pitchFamily="34" charset="0"/>
              </a:rPr>
              <a:t>Q</a:t>
            </a:r>
          </a:p>
        </p:txBody>
      </p:sp>
      <p:sp>
        <p:nvSpPr>
          <p:cNvPr id="9" name="Title Placeholder 1"/>
          <p:cNvSpPr>
            <a:spLocks noGrp="1"/>
          </p:cNvSpPr>
          <p:nvPr>
            <p:ph type="title" hasCustomPrompt="1"/>
          </p:nvPr>
        </p:nvSpPr>
        <p:spPr>
          <a:xfrm>
            <a:off x="609600" y="0"/>
            <a:ext cx="10972800" cy="685800"/>
          </a:xfrm>
          <a:prstGeom prst="rect">
            <a:avLst/>
          </a:prstGeom>
        </p:spPr>
        <p:txBody>
          <a:bodyPr vert="horz" lIns="91440" tIns="45720" rIns="91440" bIns="45720" rtlCol="0" anchor="ctr">
            <a:normAutofit/>
          </a:bodyPr>
          <a:lstStyle/>
          <a:p>
            <a:r>
              <a:rPr lang="en-US"/>
              <a:t>Click and type Activity Title</a:t>
            </a:r>
            <a:endParaRPr lang="en-CA"/>
          </a:p>
        </p:txBody>
      </p:sp>
      <p:sp>
        <p:nvSpPr>
          <p:cNvPr id="14" name="Text Placeholder 3"/>
          <p:cNvSpPr>
            <a:spLocks noGrp="1"/>
          </p:cNvSpPr>
          <p:nvPr>
            <p:ph type="body" sz="half" idx="14" hasCustomPrompt="1"/>
          </p:nvPr>
        </p:nvSpPr>
        <p:spPr>
          <a:xfrm>
            <a:off x="2032000" y="1696286"/>
            <a:ext cx="8026400" cy="2418514"/>
          </a:xfrm>
          <a:prstGeom prst="rect">
            <a:avLst/>
          </a:prstGeom>
        </p:spPr>
        <p:txBody>
          <a:bodyPr>
            <a:normAutofit/>
          </a:bodyPr>
          <a:lstStyle>
            <a:lvl1pPr marL="0" indent="0">
              <a:buNone/>
              <a:defRPr sz="32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question text.</a:t>
            </a:r>
          </a:p>
        </p:txBody>
      </p:sp>
    </p:spTree>
    <p:extLst>
      <p:ext uri="{BB962C8B-B14F-4D97-AF65-F5344CB8AC3E}">
        <p14:creationId xmlns:p14="http://schemas.microsoft.com/office/powerpoint/2010/main" val="15722686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estion and Response">
    <p:spTree>
      <p:nvGrpSpPr>
        <p:cNvPr id="1" name=""/>
        <p:cNvGrpSpPr/>
        <p:nvPr/>
      </p:nvGrpSpPr>
      <p:grpSpPr>
        <a:xfrm>
          <a:off x="0" y="0"/>
          <a:ext cx="0" cy="0"/>
          <a:chOff x="0" y="0"/>
          <a:chExt cx="0" cy="0"/>
        </a:xfrm>
      </p:grpSpPr>
      <p:sp>
        <p:nvSpPr>
          <p:cNvPr id="11" name="Rounded Rectangular Callout 10"/>
          <p:cNvSpPr/>
          <p:nvPr userDrawn="1"/>
        </p:nvSpPr>
        <p:spPr>
          <a:xfrm>
            <a:off x="505288" y="916594"/>
            <a:ext cx="7825913" cy="2128813"/>
          </a:xfrm>
          <a:prstGeom prst="wedgeRoundRectCallout">
            <a:avLst>
              <a:gd name="adj1" fmla="val -3023"/>
              <a:gd name="adj2" fmla="val 84693"/>
              <a:gd name="adj3" fmla="val 16667"/>
            </a:avLst>
          </a:prstGeom>
          <a:gradFill>
            <a:gsLst>
              <a:gs pos="0">
                <a:srgbClr val="EF5F5F">
                  <a:alpha val="79000"/>
                </a:srgbClr>
              </a:gs>
              <a:gs pos="80000">
                <a:srgbClr val="E64242">
                  <a:alpha val="87000"/>
                </a:srgbClr>
              </a:gs>
              <a:gs pos="100000">
                <a:srgbClr val="D01212"/>
              </a:gs>
            </a:gsLst>
          </a:gra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16101" y="3322027"/>
            <a:ext cx="6515100" cy="3228975"/>
          </a:xfrm>
          <a:prstGeom prst="rect">
            <a:avLst/>
          </a:prstGeom>
        </p:spPr>
      </p:pic>
      <p:sp>
        <p:nvSpPr>
          <p:cNvPr id="13" name="TextBox 12"/>
          <p:cNvSpPr txBox="1"/>
          <p:nvPr userDrawn="1"/>
        </p:nvSpPr>
        <p:spPr>
          <a:xfrm>
            <a:off x="609600" y="838201"/>
            <a:ext cx="1016000" cy="646331"/>
          </a:xfrm>
          <a:prstGeom prst="rect">
            <a:avLst/>
          </a:prstGeom>
          <a:noFill/>
        </p:spPr>
        <p:txBody>
          <a:bodyPr wrap="square" rtlCol="0">
            <a:spAutoFit/>
          </a:bodyPr>
          <a:lstStyle/>
          <a:p>
            <a:r>
              <a:rPr lang="en-CA" sz="3600">
                <a:solidFill>
                  <a:schemeClr val="bg1"/>
                </a:solidFill>
                <a:effectLst>
                  <a:outerShdw blurRad="38100" dist="38100" dir="2700000" algn="tl">
                    <a:srgbClr val="000000">
                      <a:alpha val="43137"/>
                    </a:srgbClr>
                  </a:outerShdw>
                </a:effectLst>
                <a:latin typeface="Britannic Bold" pitchFamily="34" charset="0"/>
              </a:rPr>
              <a:t>Q</a:t>
            </a:r>
          </a:p>
        </p:txBody>
      </p:sp>
      <p:sp>
        <p:nvSpPr>
          <p:cNvPr id="17" name="Rounded Rectangular Callout 16"/>
          <p:cNvSpPr/>
          <p:nvPr userDrawn="1"/>
        </p:nvSpPr>
        <p:spPr>
          <a:xfrm>
            <a:off x="2743201" y="2200669"/>
            <a:ext cx="8872071" cy="2676692"/>
          </a:xfrm>
          <a:prstGeom prst="wedgeRoundRectCallout">
            <a:avLst/>
          </a:prstGeom>
          <a:gradFill>
            <a:gsLst>
              <a:gs pos="0">
                <a:srgbClr val="DFF1CB"/>
              </a:gs>
              <a:gs pos="80000">
                <a:schemeClr val="accent3"/>
              </a:gs>
              <a:gs pos="100000">
                <a:schemeClr val="accent3"/>
              </a:gs>
            </a:gsLst>
          </a:gradFill>
          <a:ln>
            <a:solidFill>
              <a:srgbClr val="698335"/>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5" name="TextBox 14"/>
          <p:cNvSpPr txBox="1"/>
          <p:nvPr userDrawn="1"/>
        </p:nvSpPr>
        <p:spPr>
          <a:xfrm>
            <a:off x="2844800" y="2124670"/>
            <a:ext cx="1016000" cy="923330"/>
          </a:xfrm>
          <a:prstGeom prst="rect">
            <a:avLst/>
          </a:prstGeom>
          <a:noFill/>
        </p:spPr>
        <p:txBody>
          <a:bodyPr wrap="square" rtlCol="0">
            <a:spAutoFit/>
          </a:bodyPr>
          <a:lstStyle/>
          <a:p>
            <a:r>
              <a:rPr lang="en-CA" sz="5400">
                <a:solidFill>
                  <a:schemeClr val="bg1"/>
                </a:solidFill>
                <a:effectLst>
                  <a:outerShdw blurRad="38100" dist="38100" dir="2700000" algn="tl">
                    <a:srgbClr val="000000">
                      <a:alpha val="43137"/>
                    </a:srgbClr>
                  </a:outerShdw>
                </a:effectLst>
                <a:latin typeface="Britannic Bold" pitchFamily="34" charset="0"/>
              </a:rPr>
              <a:t>A</a:t>
            </a:r>
          </a:p>
        </p:txBody>
      </p:sp>
      <p:sp>
        <p:nvSpPr>
          <p:cNvPr id="12" name="Title Placeholder 1"/>
          <p:cNvSpPr>
            <a:spLocks noGrp="1"/>
          </p:cNvSpPr>
          <p:nvPr>
            <p:ph type="title" hasCustomPrompt="1"/>
          </p:nvPr>
        </p:nvSpPr>
        <p:spPr>
          <a:xfrm>
            <a:off x="609600" y="0"/>
            <a:ext cx="10972800" cy="685800"/>
          </a:xfrm>
          <a:prstGeom prst="rect">
            <a:avLst/>
          </a:prstGeom>
        </p:spPr>
        <p:txBody>
          <a:bodyPr vert="horz" lIns="91440" tIns="45720" rIns="91440" bIns="45720" rtlCol="0" anchor="ctr">
            <a:normAutofit/>
          </a:bodyPr>
          <a:lstStyle/>
          <a:p>
            <a:r>
              <a:rPr lang="en-US"/>
              <a:t>Click and type Activity Title</a:t>
            </a:r>
            <a:endParaRPr lang="en-CA"/>
          </a:p>
        </p:txBody>
      </p:sp>
      <p:sp>
        <p:nvSpPr>
          <p:cNvPr id="14" name="Text Placeholder 3"/>
          <p:cNvSpPr>
            <a:spLocks noGrp="1"/>
          </p:cNvSpPr>
          <p:nvPr>
            <p:ph type="body" sz="half" idx="14" hasCustomPrompt="1"/>
          </p:nvPr>
        </p:nvSpPr>
        <p:spPr>
          <a:xfrm>
            <a:off x="3588871" y="2438400"/>
            <a:ext cx="7587129" cy="2286000"/>
          </a:xfrm>
          <a:prstGeom prst="rect">
            <a:avLst/>
          </a:prstGeom>
        </p:spPr>
        <p:txBody>
          <a:bodyPr>
            <a:normAutofit/>
          </a:bodyPr>
          <a:lstStyle>
            <a:lvl1pPr marL="0" indent="0">
              <a:buNone/>
              <a:defRPr sz="32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correct response.</a:t>
            </a:r>
          </a:p>
        </p:txBody>
      </p:sp>
      <p:sp>
        <p:nvSpPr>
          <p:cNvPr id="18" name="Text Placeholder 3"/>
          <p:cNvSpPr>
            <a:spLocks noGrp="1"/>
          </p:cNvSpPr>
          <p:nvPr>
            <p:ph type="body" sz="half" idx="2" hasCustomPrompt="1"/>
          </p:nvPr>
        </p:nvSpPr>
        <p:spPr>
          <a:xfrm>
            <a:off x="1105648" y="1004651"/>
            <a:ext cx="7022353" cy="1196019"/>
          </a:xfrm>
          <a:prstGeom prst="rect">
            <a:avLst/>
          </a:prstGeom>
        </p:spPr>
        <p:txBody>
          <a:bodyPr>
            <a:normAutofit/>
          </a:bodyPr>
          <a:lstStyle>
            <a:lvl1pPr marL="0" indent="0">
              <a:buNone/>
              <a:defRPr sz="2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original question text.</a:t>
            </a:r>
          </a:p>
        </p:txBody>
      </p:sp>
    </p:spTree>
    <p:extLst>
      <p:ext uri="{BB962C8B-B14F-4D97-AF65-F5344CB8AC3E}">
        <p14:creationId xmlns:p14="http://schemas.microsoft.com/office/powerpoint/2010/main" val="3596654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0"/>
            <a:ext cx="10972800" cy="685800"/>
          </a:xfrm>
          <a:prstGeom prst="rect">
            <a:avLst/>
          </a:prstGeom>
        </p:spPr>
        <p:txBody>
          <a:bodyPr/>
          <a:lstStyle>
            <a:lvl1pPr>
              <a:defRPr/>
            </a:lvl1pPr>
          </a:lstStyle>
          <a:p>
            <a:r>
              <a:rPr lang="en-US"/>
              <a:t>Click and type Activity Title</a:t>
            </a:r>
          </a:p>
        </p:txBody>
      </p:sp>
    </p:spTree>
    <p:extLst>
      <p:ext uri="{BB962C8B-B14F-4D97-AF65-F5344CB8AC3E}">
        <p14:creationId xmlns:p14="http://schemas.microsoft.com/office/powerpoint/2010/main" val="1776315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reak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5200" y="1752600"/>
            <a:ext cx="7620000" cy="3921919"/>
          </a:xfrm>
          <a:prstGeom prst="rect">
            <a:avLst/>
          </a:prstGeom>
        </p:spPr>
      </p:pic>
      <p:sp>
        <p:nvSpPr>
          <p:cNvPr id="8" name="Text Placeholder 8"/>
          <p:cNvSpPr txBox="1">
            <a:spLocks/>
          </p:cNvSpPr>
          <p:nvPr userDrawn="1"/>
        </p:nvSpPr>
        <p:spPr>
          <a:xfrm>
            <a:off x="304800" y="76200"/>
            <a:ext cx="11582400" cy="609600"/>
          </a:xfrm>
          <a:prstGeom prst="rect">
            <a:avLst/>
          </a:prstGeom>
        </p:spPr>
        <p:txBody>
          <a:bodyPr>
            <a:noAutofit/>
          </a:bodyPr>
          <a:lstStyle>
            <a:lvl1pPr marL="0" indent="0" algn="ctr" defTabSz="914400" rtl="0" eaLnBrk="1" latinLnBrk="0" hangingPunct="1">
              <a:lnSpc>
                <a:spcPct val="80000"/>
              </a:lnSpc>
              <a:spcBef>
                <a:spcPct val="20000"/>
              </a:spcBef>
              <a:buFont typeface="Arial" pitchFamily="34" charset="0"/>
              <a:buNone/>
              <a:defRPr lang="en-US" sz="3700" b="1" kern="1200" baseline="0" dirty="0">
                <a:solidFill>
                  <a:schemeClr val="tx1">
                    <a:lumMod val="50000"/>
                    <a:lumOff val="50000"/>
                  </a:schemeClr>
                </a:solidFill>
                <a:latin typeface="+mj-lt"/>
                <a:ea typeface="+mn-ea"/>
                <a:cs typeface="Verdana"/>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a:solidFill>
                  <a:schemeClr val="tx1"/>
                </a:solidFill>
              </a:rPr>
              <a:t>Break</a:t>
            </a:r>
            <a:endParaRPr lang="en-US" sz="3600">
              <a:solidFill>
                <a:schemeClr val="tx1"/>
              </a:solidFill>
            </a:endParaRPr>
          </a:p>
        </p:txBody>
      </p:sp>
    </p:spTree>
    <p:extLst>
      <p:ext uri="{BB962C8B-B14F-4D97-AF65-F5344CB8AC3E}">
        <p14:creationId xmlns:p14="http://schemas.microsoft.com/office/powerpoint/2010/main" val="2513018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New Topic">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16388" fontAlgn="auto">
              <a:spcBef>
                <a:spcPts val="0"/>
              </a:spcBef>
              <a:spcAft>
                <a:spcPts val="0"/>
              </a:spcAft>
              <a:defRPr/>
            </a:pPr>
            <a:endParaRPr lang="en-US" sz="1125"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2688167"/>
            <a:ext cx="12192000" cy="2627630"/>
          </a:xfrm>
          <a:prstGeom prst="rect">
            <a:avLst/>
          </a:prstGeom>
        </p:spPr>
      </p:pic>
      <p:sp>
        <p:nvSpPr>
          <p:cNvPr id="5" name="Text Placeholder 3"/>
          <p:cNvSpPr>
            <a:spLocks noGrp="1"/>
          </p:cNvSpPr>
          <p:nvPr>
            <p:ph type="body" sz="quarter" idx="11"/>
          </p:nvPr>
        </p:nvSpPr>
        <p:spPr>
          <a:xfrm>
            <a:off x="588321" y="1576465"/>
            <a:ext cx="11037631" cy="354969"/>
          </a:xfrm>
          <a:prstGeom prst="rect">
            <a:avLst/>
          </a:prstGeom>
        </p:spPr>
        <p:txBody>
          <a:bodyPr wrap="square" lIns="0" tIns="0" rIns="0" bIns="0">
            <a:spAutoFit/>
          </a:bodyPr>
          <a:lstStyle>
            <a:lvl1pPr marL="0" indent="0">
              <a:lnSpc>
                <a:spcPct val="80000"/>
              </a:lnSpc>
              <a:buNone/>
              <a:defRPr sz="2813" b="0" i="0" baseline="0">
                <a:solidFill>
                  <a:schemeClr val="accent5"/>
                </a:solidFill>
                <a:latin typeface="BentonSans Book"/>
                <a:cs typeface="BentonSans Book"/>
              </a:defRPr>
            </a:lvl1pPr>
            <a:lvl2pPr marL="408194" indent="0">
              <a:buNone/>
              <a:defRPr/>
            </a:lvl2pPr>
            <a:lvl3pPr marL="816388" indent="0">
              <a:buNone/>
              <a:defRPr/>
            </a:lvl3pPr>
            <a:lvl4pPr marL="1224582" indent="0">
              <a:buNone/>
              <a:defRPr/>
            </a:lvl4pPr>
            <a:lvl5pPr marL="1632776" indent="0">
              <a:buNone/>
              <a:defRPr/>
            </a:lvl5pPr>
          </a:lstStyle>
          <a:p>
            <a:pPr lvl="0"/>
            <a:r>
              <a:rPr lang="en-US"/>
              <a:t>Edit Master text styles</a:t>
            </a:r>
          </a:p>
        </p:txBody>
      </p:sp>
    </p:spTree>
    <p:extLst>
      <p:ext uri="{BB962C8B-B14F-4D97-AF65-F5344CB8AC3E}">
        <p14:creationId xmlns:p14="http://schemas.microsoft.com/office/powerpoint/2010/main" val="2298171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6765-FFF3-439A-9AD1-83CCA73A71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934741-0794-4195-BA39-0211337FCC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865116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and type Course Title</a:t>
            </a:r>
          </a:p>
        </p:txBody>
      </p:sp>
    </p:spTree>
    <p:extLst>
      <p:ext uri="{BB962C8B-B14F-4D97-AF65-F5344CB8AC3E}">
        <p14:creationId xmlns:p14="http://schemas.microsoft.com/office/powerpoint/2010/main" val="61970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09600" y="990600"/>
            <a:ext cx="10972800" cy="51355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Tx/>
              <a:buSzTx/>
              <a:buFont typeface="Arial" pitchFamily="34" charset="0"/>
              <a:buChar char="•"/>
              <a:tabLst/>
              <a:defRPr baseline="0"/>
            </a:lvl1pPr>
          </a:lstStyle>
          <a:p>
            <a:pPr lvl="0"/>
            <a:r>
              <a:rPr lang="en-US"/>
              <a:t>Click and enter text</a:t>
            </a:r>
          </a:p>
          <a:p>
            <a:pPr lvl="1"/>
            <a:r>
              <a:rPr lang="en-US"/>
              <a:t>Second level</a:t>
            </a:r>
          </a:p>
          <a:p>
            <a:pPr lvl="2"/>
            <a:r>
              <a:rPr lang="en-US"/>
              <a:t>Third level</a:t>
            </a:r>
          </a:p>
          <a:p>
            <a:pPr lvl="0"/>
            <a:endParaRPr lang="en-US"/>
          </a:p>
        </p:txBody>
      </p:sp>
      <p:sp>
        <p:nvSpPr>
          <p:cNvPr id="11" name="Text Placeholder 10"/>
          <p:cNvSpPr>
            <a:spLocks noGrp="1"/>
          </p:cNvSpPr>
          <p:nvPr>
            <p:ph type="body" sz="quarter" idx="13" hasCustomPrompt="1"/>
          </p:nvPr>
        </p:nvSpPr>
        <p:spPr>
          <a:xfrm>
            <a:off x="304800" y="0"/>
            <a:ext cx="11582400" cy="684000"/>
          </a:xfrm>
          <a:prstGeom prst="rect">
            <a:avLst/>
          </a:prstGeom>
        </p:spPr>
        <p:txBody>
          <a:bodyPr anchor="ctr" anchorCtr="0">
            <a:noAutofit/>
          </a:bodyPr>
          <a:lstStyle>
            <a:lvl1pPr marL="0" indent="0" algn="ctr">
              <a:buNone/>
              <a:defRPr lang="en-US" sz="3600" b="1" kern="1200" baseline="0" dirty="0" smtClean="0">
                <a:solidFill>
                  <a:schemeClr val="tx1"/>
                </a:solidFill>
                <a:latin typeface="+mj-lt"/>
                <a:ea typeface="+mn-ea"/>
                <a:cs typeface="Verdana"/>
              </a:defRPr>
            </a:lvl1pPr>
          </a:lstStyle>
          <a:p>
            <a:pPr lvl="0"/>
            <a:r>
              <a:rPr lang="en-US"/>
              <a:t>Click and type Slide Title</a:t>
            </a:r>
          </a:p>
        </p:txBody>
      </p:sp>
    </p:spTree>
    <p:extLst>
      <p:ext uri="{BB962C8B-B14F-4D97-AF65-F5344CB8AC3E}">
        <p14:creationId xmlns:p14="http://schemas.microsoft.com/office/powerpoint/2010/main" val="256444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_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609600" y="990600"/>
            <a:ext cx="53848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and type text</a:t>
            </a:r>
          </a:p>
          <a:p>
            <a:pPr lvl="1"/>
            <a:r>
              <a:rPr lang="en-US"/>
              <a:t>Second level</a:t>
            </a:r>
          </a:p>
          <a:p>
            <a:pPr lvl="2"/>
            <a:r>
              <a:rPr lang="en-US"/>
              <a:t>Third level</a:t>
            </a:r>
          </a:p>
        </p:txBody>
      </p:sp>
      <p:sp>
        <p:nvSpPr>
          <p:cNvPr id="4" name="Content Placeholder 3"/>
          <p:cNvSpPr>
            <a:spLocks noGrp="1"/>
          </p:cNvSpPr>
          <p:nvPr>
            <p:ph sz="half" idx="2" hasCustomPrompt="1"/>
          </p:nvPr>
        </p:nvSpPr>
        <p:spPr>
          <a:xfrm>
            <a:off x="6197600" y="990600"/>
            <a:ext cx="5384800" cy="51355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and type text</a:t>
            </a:r>
          </a:p>
          <a:p>
            <a:pPr lvl="1"/>
            <a:r>
              <a:rPr lang="en-US"/>
              <a:t>Second level</a:t>
            </a:r>
          </a:p>
          <a:p>
            <a:pPr lvl="2"/>
            <a:r>
              <a:rPr lang="en-US"/>
              <a:t>Third level</a:t>
            </a:r>
          </a:p>
        </p:txBody>
      </p:sp>
      <p:sp>
        <p:nvSpPr>
          <p:cNvPr id="9" name="Text Placeholder 10"/>
          <p:cNvSpPr>
            <a:spLocks noGrp="1"/>
          </p:cNvSpPr>
          <p:nvPr>
            <p:ph type="body" sz="quarter" idx="13" hasCustomPrompt="1"/>
          </p:nvPr>
        </p:nvSpPr>
        <p:spPr>
          <a:xfrm>
            <a:off x="304800" y="0"/>
            <a:ext cx="11582400" cy="684000"/>
          </a:xfrm>
          <a:prstGeom prst="rect">
            <a:avLst/>
          </a:prstGeom>
        </p:spPr>
        <p:txBody>
          <a:bodyPr anchor="ctr" anchorCtr="0">
            <a:noAutofit/>
          </a:bodyPr>
          <a:lstStyle>
            <a:lvl1pPr marL="0" indent="0" algn="ctr">
              <a:buNone/>
              <a:defRPr lang="en-US" sz="3600" b="1" kern="1200" baseline="0" dirty="0" smtClean="0">
                <a:solidFill>
                  <a:schemeClr val="tx1"/>
                </a:solidFill>
                <a:latin typeface="+mj-lt"/>
                <a:ea typeface="+mn-ea"/>
                <a:cs typeface="Verdana"/>
              </a:defRPr>
            </a:lvl1pPr>
          </a:lstStyle>
          <a:p>
            <a:pPr lvl="0"/>
            <a:r>
              <a:rPr lang="en-US"/>
              <a:t>Click and type Slide Title</a:t>
            </a:r>
          </a:p>
        </p:txBody>
      </p:sp>
    </p:spTree>
    <p:extLst>
      <p:ext uri="{BB962C8B-B14F-4D97-AF65-F5344CB8AC3E}">
        <p14:creationId xmlns:p14="http://schemas.microsoft.com/office/powerpoint/2010/main" val="556070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08000" y="914400"/>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
        <p:nvSpPr>
          <p:cNvPr id="4" name="Content Placeholder 3"/>
          <p:cNvSpPr>
            <a:spLocks noGrp="1"/>
          </p:cNvSpPr>
          <p:nvPr>
            <p:ph sz="half" idx="2" hasCustomPrompt="1"/>
          </p:nvPr>
        </p:nvSpPr>
        <p:spPr>
          <a:xfrm>
            <a:off x="609600" y="1752601"/>
            <a:ext cx="5386917" cy="4373563"/>
          </a:xfrm>
          <a:prstGeom prst="rect">
            <a:avLst/>
          </a:prstGeom>
        </p:spPr>
        <p:txBody>
          <a:bodyPr/>
          <a:lstStyle>
            <a:lvl1pPr>
              <a:defRPr sz="24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and type text</a:t>
            </a:r>
          </a:p>
          <a:p>
            <a:pPr lvl="1"/>
            <a:r>
              <a:rPr lang="en-US"/>
              <a:t>Second level</a:t>
            </a:r>
          </a:p>
          <a:p>
            <a:pPr lvl="2"/>
            <a:r>
              <a:rPr lang="en-US"/>
              <a:t>Third level</a:t>
            </a:r>
          </a:p>
        </p:txBody>
      </p:sp>
      <p:sp>
        <p:nvSpPr>
          <p:cNvPr id="5" name="Text Placeholder 4"/>
          <p:cNvSpPr>
            <a:spLocks noGrp="1"/>
          </p:cNvSpPr>
          <p:nvPr>
            <p:ph type="body" sz="quarter" idx="3" hasCustomPrompt="1"/>
          </p:nvPr>
        </p:nvSpPr>
        <p:spPr>
          <a:xfrm>
            <a:off x="6197601" y="914400"/>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and type subtitle text</a:t>
            </a:r>
          </a:p>
        </p:txBody>
      </p:sp>
      <p:sp>
        <p:nvSpPr>
          <p:cNvPr id="6" name="Content Placeholder 5"/>
          <p:cNvSpPr>
            <a:spLocks noGrp="1"/>
          </p:cNvSpPr>
          <p:nvPr>
            <p:ph sz="quarter" idx="4" hasCustomPrompt="1"/>
          </p:nvPr>
        </p:nvSpPr>
        <p:spPr>
          <a:xfrm>
            <a:off x="6193368" y="1752601"/>
            <a:ext cx="5389033" cy="4373563"/>
          </a:xfrm>
          <a:prstGeom prst="rect">
            <a:avLst/>
          </a:prstGeom>
        </p:spPr>
        <p:txBody>
          <a:bodyPr/>
          <a:lstStyle>
            <a:lvl1pPr>
              <a:defRPr sz="2400" baseline="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and type text</a:t>
            </a:r>
          </a:p>
          <a:p>
            <a:pPr lvl="1"/>
            <a:r>
              <a:rPr lang="en-US"/>
              <a:t>Second level</a:t>
            </a:r>
          </a:p>
          <a:p>
            <a:pPr lvl="2"/>
            <a:r>
              <a:rPr lang="en-US"/>
              <a:t>Third level</a:t>
            </a:r>
          </a:p>
        </p:txBody>
      </p:sp>
      <p:sp>
        <p:nvSpPr>
          <p:cNvPr id="11" name="Text Placeholder 10"/>
          <p:cNvSpPr>
            <a:spLocks noGrp="1"/>
          </p:cNvSpPr>
          <p:nvPr>
            <p:ph type="body" sz="quarter" idx="13" hasCustomPrompt="1"/>
          </p:nvPr>
        </p:nvSpPr>
        <p:spPr>
          <a:xfrm>
            <a:off x="304800" y="0"/>
            <a:ext cx="11582400" cy="684000"/>
          </a:xfrm>
          <a:prstGeom prst="rect">
            <a:avLst/>
          </a:prstGeom>
        </p:spPr>
        <p:txBody>
          <a:bodyPr anchor="ctr" anchorCtr="0">
            <a:noAutofit/>
          </a:bodyPr>
          <a:lstStyle>
            <a:lvl1pPr marL="0" indent="0" algn="ctr">
              <a:buNone/>
              <a:defRPr lang="en-US" sz="3600" b="1" kern="1200" baseline="0" dirty="0" smtClean="0">
                <a:solidFill>
                  <a:schemeClr val="tx1"/>
                </a:solidFill>
                <a:latin typeface="+mj-lt"/>
                <a:ea typeface="+mn-ea"/>
                <a:cs typeface="Verdana"/>
              </a:defRPr>
            </a:lvl1pPr>
          </a:lstStyle>
          <a:p>
            <a:pPr lvl="0"/>
            <a:r>
              <a:rPr lang="en-US"/>
              <a:t>Click and type Slide Title</a:t>
            </a:r>
          </a:p>
        </p:txBody>
      </p:sp>
    </p:spTree>
    <p:extLst>
      <p:ext uri="{BB962C8B-B14F-4D97-AF65-F5344CB8AC3E}">
        <p14:creationId xmlns:p14="http://schemas.microsoft.com/office/powerpoint/2010/main" val="1091940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_Content with Captio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66733" y="990600"/>
            <a:ext cx="6815667" cy="51355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and type text</a:t>
            </a:r>
          </a:p>
          <a:p>
            <a:pPr lvl="1"/>
            <a:r>
              <a:rPr lang="en-US"/>
              <a:t>Second level</a:t>
            </a:r>
          </a:p>
          <a:p>
            <a:pPr lvl="2"/>
            <a:r>
              <a:rPr lang="en-US"/>
              <a:t>Third level</a:t>
            </a:r>
          </a:p>
        </p:txBody>
      </p:sp>
      <p:sp>
        <p:nvSpPr>
          <p:cNvPr id="4" name="Text Placeholder 3"/>
          <p:cNvSpPr>
            <a:spLocks noGrp="1"/>
          </p:cNvSpPr>
          <p:nvPr>
            <p:ph type="body" sz="half" idx="2" hasCustomPrompt="1"/>
          </p:nvPr>
        </p:nvSpPr>
        <p:spPr>
          <a:xfrm>
            <a:off x="609601" y="990600"/>
            <a:ext cx="4011084" cy="5135563"/>
          </a:xfrm>
          <a:prstGeom prst="rect">
            <a:avLst/>
          </a:prstGeom>
        </p:spPr>
        <p:txBody>
          <a:bodyPr>
            <a:normAutofit/>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caption text</a:t>
            </a:r>
          </a:p>
        </p:txBody>
      </p:sp>
      <p:sp>
        <p:nvSpPr>
          <p:cNvPr id="8" name="Text Placeholder 10"/>
          <p:cNvSpPr>
            <a:spLocks noGrp="1"/>
          </p:cNvSpPr>
          <p:nvPr>
            <p:ph type="body" sz="quarter" idx="13" hasCustomPrompt="1"/>
          </p:nvPr>
        </p:nvSpPr>
        <p:spPr>
          <a:xfrm>
            <a:off x="304800" y="0"/>
            <a:ext cx="11582400" cy="684000"/>
          </a:xfrm>
          <a:prstGeom prst="rect">
            <a:avLst/>
          </a:prstGeom>
        </p:spPr>
        <p:txBody>
          <a:bodyPr anchor="ctr" anchorCtr="0">
            <a:noAutofit/>
          </a:bodyPr>
          <a:lstStyle>
            <a:lvl1pPr marL="0" indent="0" algn="ctr">
              <a:buNone/>
              <a:defRPr lang="en-US" sz="3600" b="1" kern="1200" baseline="0" dirty="0" smtClean="0">
                <a:solidFill>
                  <a:schemeClr val="tx1"/>
                </a:solidFill>
                <a:latin typeface="+mj-lt"/>
                <a:ea typeface="+mn-ea"/>
                <a:cs typeface="Verdana"/>
              </a:defRPr>
            </a:lvl1pPr>
          </a:lstStyle>
          <a:p>
            <a:pPr lvl="0"/>
            <a:r>
              <a:rPr lang="en-US"/>
              <a:t>Click and type Slide Title</a:t>
            </a:r>
          </a:p>
        </p:txBody>
      </p:sp>
    </p:spTree>
    <p:extLst>
      <p:ext uri="{BB962C8B-B14F-4D97-AF65-F5344CB8AC3E}">
        <p14:creationId xmlns:p14="http://schemas.microsoft.com/office/powerpoint/2010/main" val="3447118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_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2438400" y="914400"/>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and add picture</a:t>
            </a:r>
            <a:endParaRPr lang="en-CA"/>
          </a:p>
        </p:txBody>
      </p:sp>
      <p:sp>
        <p:nvSpPr>
          <p:cNvPr id="4" name="Text Placeholder 3"/>
          <p:cNvSpPr>
            <a:spLocks noGrp="1"/>
          </p:cNvSpPr>
          <p:nvPr>
            <p:ph type="body" sz="half" idx="2" hasCustomPrompt="1"/>
          </p:nvPr>
        </p:nvSpPr>
        <p:spPr>
          <a:xfrm>
            <a:off x="711200" y="5367338"/>
            <a:ext cx="10668000" cy="804862"/>
          </a:xfrm>
          <a:prstGeom prst="rect">
            <a:avLst/>
          </a:prstGeom>
        </p:spPr>
        <p:txBody>
          <a:bodyPr>
            <a:normAutofit/>
          </a:bodyPr>
          <a:lstStyle>
            <a:lvl1pPr marL="0" indent="0">
              <a:buNone/>
              <a:defRPr sz="2400" baseline="0">
                <a:solidFill>
                  <a:srgbClr val="E4302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and type text</a:t>
            </a:r>
          </a:p>
        </p:txBody>
      </p:sp>
      <p:sp>
        <p:nvSpPr>
          <p:cNvPr id="8" name="Text Placeholder 10"/>
          <p:cNvSpPr>
            <a:spLocks noGrp="1"/>
          </p:cNvSpPr>
          <p:nvPr>
            <p:ph type="body" sz="quarter" idx="13" hasCustomPrompt="1"/>
          </p:nvPr>
        </p:nvSpPr>
        <p:spPr>
          <a:xfrm>
            <a:off x="304800" y="0"/>
            <a:ext cx="11582400" cy="684000"/>
          </a:xfrm>
          <a:prstGeom prst="rect">
            <a:avLst/>
          </a:prstGeom>
        </p:spPr>
        <p:txBody>
          <a:bodyPr anchor="ctr" anchorCtr="0">
            <a:noAutofit/>
          </a:bodyPr>
          <a:lstStyle>
            <a:lvl1pPr marL="0" indent="0" algn="ctr">
              <a:buNone/>
              <a:defRPr lang="en-US" sz="3600" b="1" kern="1200" baseline="0" dirty="0" smtClean="0">
                <a:solidFill>
                  <a:schemeClr val="tx1"/>
                </a:solidFill>
                <a:latin typeface="+mj-lt"/>
                <a:ea typeface="+mn-ea"/>
                <a:cs typeface="Verdana"/>
              </a:defRPr>
            </a:lvl1pPr>
          </a:lstStyle>
          <a:p>
            <a:pPr lvl="0"/>
            <a:r>
              <a:rPr lang="en-US"/>
              <a:t>Click and type Slide Title</a:t>
            </a:r>
          </a:p>
        </p:txBody>
      </p:sp>
    </p:spTree>
    <p:extLst>
      <p:ext uri="{BB962C8B-B14F-4D97-AF65-F5344CB8AC3E}">
        <p14:creationId xmlns:p14="http://schemas.microsoft.com/office/powerpoint/2010/main" val="1766449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_Title Only">
    <p:spTree>
      <p:nvGrpSpPr>
        <p:cNvPr id="1" name=""/>
        <p:cNvGrpSpPr/>
        <p:nvPr/>
      </p:nvGrpSpPr>
      <p:grpSpPr>
        <a:xfrm>
          <a:off x="0" y="0"/>
          <a:ext cx="0" cy="0"/>
          <a:chOff x="0" y="0"/>
          <a:chExt cx="0" cy="0"/>
        </a:xfrm>
      </p:grpSpPr>
      <p:sp>
        <p:nvSpPr>
          <p:cNvPr id="6" name="Text Placeholder 10"/>
          <p:cNvSpPr>
            <a:spLocks noGrp="1"/>
          </p:cNvSpPr>
          <p:nvPr>
            <p:ph type="body" sz="quarter" idx="13" hasCustomPrompt="1"/>
          </p:nvPr>
        </p:nvSpPr>
        <p:spPr>
          <a:xfrm>
            <a:off x="304800" y="0"/>
            <a:ext cx="11582400" cy="684000"/>
          </a:xfrm>
          <a:prstGeom prst="rect">
            <a:avLst/>
          </a:prstGeom>
        </p:spPr>
        <p:txBody>
          <a:bodyPr anchor="ctr" anchorCtr="0">
            <a:noAutofit/>
          </a:bodyPr>
          <a:lstStyle>
            <a:lvl1pPr marL="0" indent="0" algn="ctr">
              <a:buNone/>
              <a:defRPr lang="en-US" sz="3600" b="1" kern="1200" baseline="0" dirty="0" smtClean="0">
                <a:solidFill>
                  <a:schemeClr val="tx1"/>
                </a:solidFill>
                <a:latin typeface="+mj-lt"/>
                <a:ea typeface="+mn-ea"/>
                <a:cs typeface="Verdana"/>
              </a:defRPr>
            </a:lvl1pPr>
          </a:lstStyle>
          <a:p>
            <a:pPr lvl="0"/>
            <a:r>
              <a:rPr lang="en-US"/>
              <a:t>Click and type Slide Title</a:t>
            </a:r>
          </a:p>
        </p:txBody>
      </p:sp>
    </p:spTree>
    <p:extLst>
      <p:ext uri="{BB962C8B-B14F-4D97-AF65-F5344CB8AC3E}">
        <p14:creationId xmlns:p14="http://schemas.microsoft.com/office/powerpoint/2010/main" val="40336176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6.xml"/><Relationship Id="rId7"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5.xml"/><Relationship Id="rId1"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6.xml"/><Relationship Id="rId1" Type="http://schemas.openxmlformats.org/officeDocument/2006/relationships/slideLayout" Target="../slideLayouts/slideLayout3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6331" y="838200"/>
            <a:ext cx="10972800" cy="1676400"/>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853439807"/>
      </p:ext>
    </p:extLst>
  </p:cSld>
  <p:clrMap bg1="lt1" tx1="dk1" bg2="lt2" tx2="dk2" accent1="accent1" accent2="accent2" accent3="accent3" accent4="accent4" accent5="accent5" accent6="accent6" hlink="hlink" folHlink="folHlink"/>
  <p:sldLayoutIdLst>
    <p:sldLayoutId id="2147483827" r:id="rId1"/>
    <p:sldLayoutId id="2147483873" r:id="rId2"/>
    <p:sldLayoutId id="2147483877" r:id="rId3"/>
  </p:sldLayoutIdLst>
  <p:hf hdr="0" ftr="0" dt="0"/>
  <p:txStyles>
    <p:titleStyle>
      <a:lvl1pPr algn="ctr" defTabSz="914400" rtl="0" eaLnBrk="1" latinLnBrk="0" hangingPunct="1">
        <a:spcBef>
          <a:spcPct val="0"/>
        </a:spcBef>
        <a:buNone/>
        <a:defRPr lang="en-CA" sz="3400" b="1" kern="1200" dirty="0">
          <a:solidFill>
            <a:schemeClr val="tx1">
              <a:lumMod val="50000"/>
              <a:lumOff val="50000"/>
            </a:schemeClr>
          </a:solidFill>
          <a:latin typeface="+mn-lt"/>
          <a:ea typeface="+mn-ea"/>
          <a:cs typeface="+mn-cs"/>
        </a:defRPr>
      </a:lvl1pPr>
    </p:titleStyle>
    <p:bodyStyle>
      <a:lvl1pPr marL="0" indent="0" algn="ctr" defTabSz="914400" rtl="0" eaLnBrk="1" latinLnBrk="0" hangingPunct="1">
        <a:spcBef>
          <a:spcPct val="20000"/>
        </a:spcBef>
        <a:buFontTx/>
        <a:buNone/>
        <a:defRPr sz="3400" b="1" kern="120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Tx/>
        <a:buNone/>
        <a:defRPr sz="3400" kern="1200">
          <a:solidFill>
            <a:schemeClr val="tx1"/>
          </a:solidFill>
          <a:latin typeface="+mn-lt"/>
          <a:ea typeface="+mn-ea"/>
          <a:cs typeface="+mn-cs"/>
        </a:defRPr>
      </a:lvl2pPr>
      <a:lvl3pPr marL="914400" indent="0" algn="l" defTabSz="914400" rtl="0" eaLnBrk="1" latinLnBrk="0" hangingPunct="1">
        <a:spcBef>
          <a:spcPct val="20000"/>
        </a:spcBef>
        <a:buFontTx/>
        <a:buNone/>
        <a:defRPr sz="3400" kern="1200">
          <a:solidFill>
            <a:schemeClr val="tx1"/>
          </a:solidFill>
          <a:latin typeface="+mn-lt"/>
          <a:ea typeface="+mn-ea"/>
          <a:cs typeface="+mn-cs"/>
        </a:defRPr>
      </a:lvl3pPr>
      <a:lvl4pPr marL="1371600" indent="0" algn="l" defTabSz="914400" rtl="0" eaLnBrk="1" latinLnBrk="0" hangingPunct="1">
        <a:spcBef>
          <a:spcPct val="20000"/>
        </a:spcBef>
        <a:buFontTx/>
        <a:buNone/>
        <a:defRPr sz="3400" kern="1200">
          <a:solidFill>
            <a:schemeClr val="tx1"/>
          </a:solidFill>
          <a:latin typeface="+mn-lt"/>
          <a:ea typeface="+mn-ea"/>
          <a:cs typeface="+mn-cs"/>
        </a:defRPr>
      </a:lvl4pPr>
      <a:lvl5pPr marL="1828800" indent="0" algn="l" defTabSz="914400" rtl="0" eaLnBrk="1" latinLnBrk="0" hangingPunct="1">
        <a:spcBef>
          <a:spcPct val="20000"/>
        </a:spcBef>
        <a:buFontTx/>
        <a:buNone/>
        <a:defRPr sz="3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Title 1"/>
          <p:cNvSpPr txBox="1">
            <a:spLocks/>
          </p:cNvSpPr>
          <p:nvPr userDrawn="1"/>
        </p:nvSpPr>
        <p:spPr>
          <a:xfrm>
            <a:off x="394770" y="936056"/>
            <a:ext cx="11402460" cy="5157240"/>
          </a:xfrm>
          <a:prstGeom prst="rect">
            <a:avLst/>
          </a:prstGeom>
          <a:solidFill>
            <a:schemeClr val="bg1">
              <a:alpha val="84000"/>
            </a:schemeClr>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10" name="Title 1"/>
          <p:cNvSpPr txBox="1">
            <a:spLocks/>
          </p:cNvSpPr>
          <p:nvPr/>
        </p:nvSpPr>
        <p:spPr>
          <a:xfrm>
            <a:off x="0" y="0"/>
            <a:ext cx="12192000" cy="685800"/>
          </a:xfrm>
          <a:prstGeom prst="rect">
            <a:avLst/>
          </a:prstGeom>
          <a:solidFill>
            <a:srgbClr val="F0F0F0"/>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11" name="Title 1"/>
          <p:cNvSpPr txBox="1">
            <a:spLocks/>
          </p:cNvSpPr>
          <p:nvPr userDrawn="1"/>
        </p:nvSpPr>
        <p:spPr>
          <a:xfrm>
            <a:off x="0" y="6316809"/>
            <a:ext cx="12192000" cy="540000"/>
          </a:xfrm>
          <a:prstGeom prst="rect">
            <a:avLst/>
          </a:prstGeom>
          <a:solidFill>
            <a:srgbClr val="F0F0F0"/>
          </a:solidFill>
          <a:ln w="38100" cmpd="sng">
            <a:noFill/>
            <a:prstDash val="solid"/>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3600" b="1"/>
          </a:p>
        </p:txBody>
      </p:sp>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10164" y="6453336"/>
            <a:ext cx="3298816" cy="306637"/>
          </a:xfrm>
          <a:prstGeom prst="rect">
            <a:avLst/>
          </a:prstGeom>
        </p:spPr>
      </p:pic>
      <p:sp>
        <p:nvSpPr>
          <p:cNvPr id="14" name="TextBox 13"/>
          <p:cNvSpPr txBox="1"/>
          <p:nvPr userDrawn="1"/>
        </p:nvSpPr>
        <p:spPr>
          <a:xfrm>
            <a:off x="9394576" y="7112441"/>
            <a:ext cx="2678088" cy="276999"/>
          </a:xfrm>
          <a:prstGeom prst="rect">
            <a:avLst/>
          </a:prstGeom>
          <a:noFill/>
        </p:spPr>
        <p:txBody>
          <a:bodyPr wrap="square" rtlCol="0">
            <a:spAutoFit/>
          </a:bodyPr>
          <a:lstStyle/>
          <a:p>
            <a:r>
              <a:rPr lang="en-CA" sz="1200" b="0" i="0" kern="1200">
                <a:solidFill>
                  <a:srgbClr val="8C8C8C"/>
                </a:solidFill>
                <a:effectLst/>
                <a:latin typeface="Tahoma" panose="020B0604030504040204" pitchFamily="34" charset="0"/>
                <a:ea typeface="Tahoma" panose="020B0604030504040204" pitchFamily="34" charset="0"/>
                <a:cs typeface="Tahoma" panose="020B0604030504040204" pitchFamily="34" charset="0"/>
              </a:rPr>
              <a:t>Copyright © 2015 McGill University</a:t>
            </a:r>
            <a:endParaRPr lang="en-CA" sz="1200">
              <a:solidFill>
                <a:srgbClr val="8C8C8C"/>
              </a:solidFill>
              <a:latin typeface="Tahoma" panose="020B0604030504040204" pitchFamily="34" charset="0"/>
              <a:ea typeface="Tahoma" panose="020B0604030504040204" pitchFamily="34" charset="0"/>
              <a:cs typeface="Tahoma" panose="020B0604030504040204" pitchFamily="34" charset="0"/>
            </a:endParaRPr>
          </a:p>
        </p:txBody>
      </p:sp>
      <p:sp>
        <p:nvSpPr>
          <p:cNvPr id="12" name="Title Placeholder 1"/>
          <p:cNvSpPr>
            <a:spLocks noGrp="1"/>
          </p:cNvSpPr>
          <p:nvPr>
            <p:ph type="title"/>
          </p:nvPr>
        </p:nvSpPr>
        <p:spPr>
          <a:xfrm>
            <a:off x="609600" y="0"/>
            <a:ext cx="10972800" cy="684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13"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cxnSp>
        <p:nvCxnSpPr>
          <p:cNvPr id="19" name="Straight Connector 18"/>
          <p:cNvCxnSpPr/>
          <p:nvPr userDrawn="1"/>
        </p:nvCxnSpPr>
        <p:spPr>
          <a:xfrm>
            <a:off x="11280576" y="6427886"/>
            <a:ext cx="0" cy="3178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640540"/>
      </p:ext>
    </p:extLst>
  </p:cSld>
  <p:clrMap bg1="lt1" tx1="dk1" bg2="lt2" tx2="dk2" accent1="accent1" accent2="accent2" accent3="accent3" accent4="accent4" accent5="accent5" accent6="accent6" hlink="hlink" folHlink="folHlink"/>
  <p:sldLayoutIdLst>
    <p:sldLayoutId id="2147483809" r:id="rId1"/>
    <p:sldLayoutId id="2147483843" r:id="rId2"/>
    <p:sldLayoutId id="2147483845" r:id="rId3"/>
    <p:sldLayoutId id="2147483853" r:id="rId4"/>
    <p:sldLayoutId id="2147483854" r:id="rId5"/>
    <p:sldLayoutId id="2147483852" r:id="rId6"/>
    <p:sldLayoutId id="2147483874" r:id="rId7"/>
    <p:sldLayoutId id="2147483875" r:id="rId8"/>
  </p:sldLayoutIdLst>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Title 1"/>
          <p:cNvSpPr txBox="1">
            <a:spLocks/>
          </p:cNvSpPr>
          <p:nvPr userDrawn="1"/>
        </p:nvSpPr>
        <p:spPr>
          <a:xfrm>
            <a:off x="394770" y="936056"/>
            <a:ext cx="11402460" cy="5157240"/>
          </a:xfrm>
          <a:prstGeom prst="rect">
            <a:avLst/>
          </a:prstGeom>
          <a:solidFill>
            <a:schemeClr val="bg1">
              <a:alpha val="84000"/>
            </a:schemeClr>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23" name="Title 1"/>
          <p:cNvSpPr txBox="1">
            <a:spLocks/>
          </p:cNvSpPr>
          <p:nvPr userDrawn="1"/>
        </p:nvSpPr>
        <p:spPr>
          <a:xfrm>
            <a:off x="0" y="0"/>
            <a:ext cx="12192000" cy="685800"/>
          </a:xfrm>
          <a:prstGeom prst="rect">
            <a:avLst/>
          </a:prstGeom>
          <a:solidFill>
            <a:srgbClr val="F0F0F0"/>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24" name="Title 1"/>
          <p:cNvSpPr txBox="1">
            <a:spLocks/>
          </p:cNvSpPr>
          <p:nvPr userDrawn="1"/>
        </p:nvSpPr>
        <p:spPr>
          <a:xfrm>
            <a:off x="0" y="6316809"/>
            <a:ext cx="12192000" cy="540000"/>
          </a:xfrm>
          <a:prstGeom prst="rect">
            <a:avLst/>
          </a:prstGeom>
          <a:solidFill>
            <a:srgbClr val="F0F0F0"/>
          </a:solidFill>
          <a:ln w="38100" cmpd="sng">
            <a:noFill/>
            <a:prstDash val="solid"/>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3600" b="1"/>
          </a:p>
        </p:txBody>
      </p:sp>
      <p:pic>
        <p:nvPicPr>
          <p:cNvPr id="25" name="Picture 2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10164" y="6453336"/>
            <a:ext cx="3298816" cy="306637"/>
          </a:xfrm>
          <a:prstGeom prst="rect">
            <a:avLst/>
          </a:prstGeom>
        </p:spPr>
      </p:pic>
      <p:sp>
        <p:nvSpPr>
          <p:cNvPr id="26" name="Title Placeholder 1"/>
          <p:cNvSpPr>
            <a:spLocks noGrp="1"/>
          </p:cNvSpPr>
          <p:nvPr>
            <p:ph type="title"/>
          </p:nvPr>
        </p:nvSpPr>
        <p:spPr>
          <a:xfrm>
            <a:off x="609600" y="0"/>
            <a:ext cx="10972800" cy="684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27"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cxnSp>
        <p:nvCxnSpPr>
          <p:cNvPr id="31" name="Straight Connector 30"/>
          <p:cNvCxnSpPr/>
          <p:nvPr userDrawn="1"/>
        </p:nvCxnSpPr>
        <p:spPr>
          <a:xfrm>
            <a:off x="11280576" y="6427886"/>
            <a:ext cx="0" cy="3178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656259"/>
      </p:ext>
    </p:extLst>
  </p:cSld>
  <p:clrMap bg1="lt1" tx1="dk1" bg2="lt2" tx2="dk2" accent1="accent1" accent2="accent2" accent3="accent3" accent4="accent4" accent5="accent5" accent6="accent6" hlink="hlink" folHlink="folHlink"/>
  <p:sldLayoutIdLst>
    <p:sldLayoutId id="2147483814" r:id="rId1"/>
    <p:sldLayoutId id="2147483857" r:id="rId2"/>
    <p:sldLayoutId id="2147483855" r:id="rId3"/>
    <p:sldLayoutId id="2147483858" r:id="rId4"/>
    <p:sldLayoutId id="2147483856" r:id="rId5"/>
    <p:sldLayoutId id="2147483859" r:id="rId6"/>
    <p:sldLayoutId id="2147483840" r:id="rId7"/>
    <p:sldLayoutId id="2147483815" r:id="rId8"/>
    <p:sldLayoutId id="2147483818" r:id="rId9"/>
    <p:sldLayoutId id="2147483816" r:id="rId10"/>
    <p:sldLayoutId id="2147483878" r:id="rId11"/>
    <p:sldLayoutId id="2147483879" r:id="rId12"/>
  </p:sldLayoutIdLst>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Title 1"/>
          <p:cNvSpPr txBox="1">
            <a:spLocks/>
          </p:cNvSpPr>
          <p:nvPr userDrawn="1"/>
        </p:nvSpPr>
        <p:spPr>
          <a:xfrm>
            <a:off x="394770" y="936056"/>
            <a:ext cx="11402460" cy="5157240"/>
          </a:xfrm>
          <a:prstGeom prst="rect">
            <a:avLst/>
          </a:prstGeom>
          <a:solidFill>
            <a:schemeClr val="bg1">
              <a:alpha val="84000"/>
            </a:schemeClr>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21" name="Title 1"/>
          <p:cNvSpPr txBox="1">
            <a:spLocks/>
          </p:cNvSpPr>
          <p:nvPr userDrawn="1"/>
        </p:nvSpPr>
        <p:spPr>
          <a:xfrm>
            <a:off x="0" y="0"/>
            <a:ext cx="12192000" cy="685800"/>
          </a:xfrm>
          <a:prstGeom prst="rect">
            <a:avLst/>
          </a:prstGeom>
          <a:solidFill>
            <a:srgbClr val="F0F0F0"/>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22" name="Title 1"/>
          <p:cNvSpPr txBox="1">
            <a:spLocks/>
          </p:cNvSpPr>
          <p:nvPr userDrawn="1"/>
        </p:nvSpPr>
        <p:spPr>
          <a:xfrm>
            <a:off x="0" y="6316809"/>
            <a:ext cx="12192000" cy="540000"/>
          </a:xfrm>
          <a:prstGeom prst="rect">
            <a:avLst/>
          </a:prstGeom>
          <a:solidFill>
            <a:srgbClr val="F0F0F0"/>
          </a:solidFill>
          <a:ln w="38100" cmpd="sng">
            <a:noFill/>
            <a:prstDash val="solid"/>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3600" b="1"/>
          </a:p>
        </p:txBody>
      </p:sp>
      <p:pic>
        <p:nvPicPr>
          <p:cNvPr id="23" name="Picture 2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310164" y="6453336"/>
            <a:ext cx="3298816" cy="306637"/>
          </a:xfrm>
          <a:prstGeom prst="rect">
            <a:avLst/>
          </a:prstGeom>
        </p:spPr>
      </p:pic>
      <p:sp>
        <p:nvSpPr>
          <p:cNvPr id="24" name="Title Placeholder 1"/>
          <p:cNvSpPr>
            <a:spLocks noGrp="1"/>
          </p:cNvSpPr>
          <p:nvPr>
            <p:ph type="title"/>
          </p:nvPr>
        </p:nvSpPr>
        <p:spPr>
          <a:xfrm>
            <a:off x="609600" y="0"/>
            <a:ext cx="10972800" cy="684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25"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8" name="TextBox 27"/>
          <p:cNvSpPr txBox="1"/>
          <p:nvPr userDrawn="1"/>
        </p:nvSpPr>
        <p:spPr>
          <a:xfrm>
            <a:off x="11424592" y="6351711"/>
            <a:ext cx="839416" cy="461665"/>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fld id="{E7FB1D6B-A3F5-4E70-95BC-32D49588B2FD}" type="slidenum">
              <a:rPr lang="en-US" sz="2400" b="1" smtClean="0">
                <a:solidFill>
                  <a:schemeClr val="tx1">
                    <a:lumMod val="50000"/>
                    <a:lumOff val="50000"/>
                  </a:schemeClr>
                </a:solidFill>
                <a:latin typeface="Calibri" pitchFamily="34" charset="0"/>
                <a:cs typeface="Calibri"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endParaRPr lang="en-US" sz="2400" b="1">
              <a:solidFill>
                <a:schemeClr val="tx1">
                  <a:lumMod val="50000"/>
                  <a:lumOff val="50000"/>
                </a:schemeClr>
              </a:solidFill>
              <a:latin typeface="Calibri" pitchFamily="34" charset="0"/>
              <a:cs typeface="Calibri" pitchFamily="34" charset="0"/>
            </a:endParaRPr>
          </a:p>
        </p:txBody>
      </p:sp>
      <p:cxnSp>
        <p:nvCxnSpPr>
          <p:cNvPr id="29" name="Straight Connector 28"/>
          <p:cNvCxnSpPr/>
          <p:nvPr userDrawn="1"/>
        </p:nvCxnSpPr>
        <p:spPr>
          <a:xfrm>
            <a:off x="11280576" y="6427886"/>
            <a:ext cx="0" cy="3178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837057"/>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23" r:id="rId3"/>
    <p:sldLayoutId id="2147483825" r:id="rId4"/>
    <p:sldLayoutId id="2147483863" r:id="rId5"/>
    <p:sldLayoutId id="2147483862" r:id="rId6"/>
  </p:sldLayoutIdLst>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Title 1"/>
          <p:cNvSpPr txBox="1">
            <a:spLocks/>
          </p:cNvSpPr>
          <p:nvPr userDrawn="1"/>
        </p:nvSpPr>
        <p:spPr>
          <a:xfrm>
            <a:off x="394770" y="936055"/>
            <a:ext cx="11402460" cy="5380753"/>
          </a:xfrm>
          <a:prstGeom prst="rect">
            <a:avLst/>
          </a:prstGeom>
          <a:solidFill>
            <a:schemeClr val="bg1">
              <a:alpha val="84000"/>
            </a:schemeClr>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15" name="Title 1"/>
          <p:cNvSpPr txBox="1">
            <a:spLocks/>
          </p:cNvSpPr>
          <p:nvPr userDrawn="1"/>
        </p:nvSpPr>
        <p:spPr>
          <a:xfrm>
            <a:off x="0" y="0"/>
            <a:ext cx="12192000" cy="685800"/>
          </a:xfrm>
          <a:prstGeom prst="rect">
            <a:avLst/>
          </a:prstGeom>
          <a:solidFill>
            <a:srgbClr val="F0F0F0"/>
          </a:solidFill>
          <a:ln w="38100" cmpd="sng">
            <a:noFill/>
            <a:prstDash val="solid"/>
          </a:ln>
        </p:spPr>
        <p:txBody>
          <a:bodyPr vert="horz" lIns="91440" tIns="45720" rIns="91440" bIns="45720" rtlCol="0" anchor="ctr">
            <a:noAutofit/>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1800" b="1"/>
          </a:p>
        </p:txBody>
      </p:sp>
      <p:sp>
        <p:nvSpPr>
          <p:cNvPr id="16" name="Title 1"/>
          <p:cNvSpPr txBox="1">
            <a:spLocks/>
          </p:cNvSpPr>
          <p:nvPr userDrawn="1"/>
        </p:nvSpPr>
        <p:spPr>
          <a:xfrm>
            <a:off x="0" y="6316809"/>
            <a:ext cx="12192000" cy="540000"/>
          </a:xfrm>
          <a:prstGeom prst="rect">
            <a:avLst/>
          </a:prstGeom>
          <a:solidFill>
            <a:srgbClr val="F0F0F0"/>
          </a:solidFill>
          <a:ln w="38100" cmpd="sng">
            <a:noFill/>
            <a:prstDash val="solid"/>
          </a:ln>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baseline="0">
                <a:solidFill>
                  <a:srgbClr val="ED1529"/>
                </a:solidFill>
                <a:effectLst/>
                <a:latin typeface="+mj-lt"/>
                <a:ea typeface="+mj-ea"/>
                <a:cs typeface="+mj-cs"/>
              </a:defRPr>
            </a:lvl1pPr>
          </a:lstStyle>
          <a:p>
            <a:endParaRPr lang="en-CA" sz="3600" b="1"/>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0164" y="6453336"/>
            <a:ext cx="3298816" cy="306637"/>
          </a:xfrm>
          <a:prstGeom prst="rect">
            <a:avLst/>
          </a:prstGeom>
        </p:spPr>
      </p:pic>
      <p:sp>
        <p:nvSpPr>
          <p:cNvPr id="21" name="TextBox 20"/>
          <p:cNvSpPr txBox="1"/>
          <p:nvPr userDrawn="1"/>
        </p:nvSpPr>
        <p:spPr>
          <a:xfrm>
            <a:off x="11424592" y="6351711"/>
            <a:ext cx="839416" cy="461665"/>
          </a:xfrm>
          <a:prstGeom prst="rect">
            <a:avLst/>
          </a:prstGeom>
          <a:noFill/>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fld id="{E7FB1D6B-A3F5-4E70-95BC-32D49588B2FD}" type="slidenum">
              <a:rPr lang="en-US" sz="2400" b="1" smtClean="0">
                <a:solidFill>
                  <a:schemeClr val="tx1">
                    <a:lumMod val="50000"/>
                    <a:lumOff val="50000"/>
                  </a:schemeClr>
                </a:solidFill>
                <a:latin typeface="Calibri" pitchFamily="34" charset="0"/>
                <a:cs typeface="Calibri" pitchFamily="34" charset="0"/>
              </a:rPr>
              <a:pPr marL="0" marR="0" indent="0" algn="l" defTabSz="914400" rtl="0" eaLnBrk="1" fontAlgn="base" latinLnBrk="0" hangingPunct="1">
                <a:lnSpc>
                  <a:spcPct val="100000"/>
                </a:lnSpc>
                <a:spcBef>
                  <a:spcPct val="0"/>
                </a:spcBef>
                <a:spcAft>
                  <a:spcPct val="0"/>
                </a:spcAft>
                <a:buClrTx/>
                <a:buSzTx/>
                <a:buFontTx/>
                <a:buNone/>
                <a:tabLst/>
                <a:defRPr/>
              </a:pPr>
              <a:t>‹#›</a:t>
            </a:fld>
            <a:endParaRPr lang="en-US" sz="2400" b="1">
              <a:solidFill>
                <a:schemeClr val="tx1">
                  <a:lumMod val="50000"/>
                  <a:lumOff val="50000"/>
                </a:schemeClr>
              </a:solidFill>
              <a:latin typeface="Calibri" pitchFamily="34" charset="0"/>
              <a:cs typeface="Calibri" pitchFamily="34" charset="0"/>
            </a:endParaRPr>
          </a:p>
        </p:txBody>
      </p:sp>
      <p:cxnSp>
        <p:nvCxnSpPr>
          <p:cNvPr id="22" name="Straight Connector 21"/>
          <p:cNvCxnSpPr/>
          <p:nvPr userDrawn="1"/>
        </p:nvCxnSpPr>
        <p:spPr>
          <a:xfrm>
            <a:off x="11280576" y="6427886"/>
            <a:ext cx="0" cy="31784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itle Placeholder 1"/>
          <p:cNvSpPr>
            <a:spLocks noGrp="1"/>
          </p:cNvSpPr>
          <p:nvPr>
            <p:ph type="title"/>
          </p:nvPr>
        </p:nvSpPr>
        <p:spPr>
          <a:xfrm>
            <a:off x="609600" y="0"/>
            <a:ext cx="10972800" cy="684000"/>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24" name="Text Placeholder 2"/>
          <p:cNvSpPr>
            <a:spLocks noGrp="1"/>
          </p:cNvSpPr>
          <p:nvPr>
            <p:ph type="body" idx="1"/>
          </p:nvPr>
        </p:nvSpPr>
        <p:spPr>
          <a:xfrm>
            <a:off x="609600" y="990600"/>
            <a:ext cx="10972800" cy="5135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9285713"/>
      </p:ext>
    </p:extLst>
  </p:cSld>
  <p:clrMap bg1="lt1" tx1="dk1" bg2="lt2" tx2="dk2" accent1="accent1" accent2="accent2" accent3="accent3" accent4="accent4" accent5="accent5" accent6="accent6" hlink="hlink" folHlink="folHlink"/>
  <p:sldLayoutIdLst>
    <p:sldLayoutId id="2147483876" r:id="rId1"/>
  </p:sldLayoutIdLst>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6331" y="188640"/>
            <a:ext cx="10972800" cy="1676400"/>
          </a:xfrm>
          <a:prstGeom prst="rect">
            <a:avLst/>
          </a:prstGeom>
        </p:spPr>
        <p:txBody>
          <a:bodyPr vert="horz" lIns="91440" tIns="45720" rIns="91440" bIns="45720" rtlCol="0" anchor="ctr">
            <a:normAutofit/>
          </a:bodyPr>
          <a:lstStyle/>
          <a:p>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896" y="3356992"/>
            <a:ext cx="12148209" cy="3096344"/>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61080" y="1844824"/>
            <a:ext cx="8469841" cy="787302"/>
          </a:xfrm>
          <a:prstGeom prst="rect">
            <a:avLst/>
          </a:prstGeom>
        </p:spPr>
      </p:pic>
    </p:spTree>
    <p:extLst>
      <p:ext uri="{BB962C8B-B14F-4D97-AF65-F5344CB8AC3E}">
        <p14:creationId xmlns:p14="http://schemas.microsoft.com/office/powerpoint/2010/main" val="3325859188"/>
      </p:ext>
    </p:extLst>
  </p:cSld>
  <p:clrMap bg1="lt1" tx1="dk1" bg2="lt2" tx2="dk2" accent1="accent1" accent2="accent2" accent3="accent3" accent4="accent4" accent5="accent5" accent6="accent6" hlink="hlink" folHlink="folHlink"/>
  <p:sldLayoutIdLst>
    <p:sldLayoutId id="2147483847" r:id="rId1"/>
  </p:sldLayoutIdLst>
  <p:hf hdr="0" ftr="0" dt="0"/>
  <p:txStyles>
    <p:titleStyle>
      <a:lvl1pPr algn="ctr" defTabSz="914400" rtl="0" eaLnBrk="1" latinLnBrk="0" hangingPunct="1">
        <a:spcBef>
          <a:spcPct val="0"/>
        </a:spcBef>
        <a:buNone/>
        <a:defRPr lang="en-CA" sz="3400" b="1" kern="1200" dirty="0">
          <a:solidFill>
            <a:schemeClr val="tx1">
              <a:lumMod val="50000"/>
              <a:lumOff val="50000"/>
            </a:schemeClr>
          </a:solidFill>
          <a:latin typeface="+mn-lt"/>
          <a:ea typeface="+mn-ea"/>
          <a:cs typeface="+mn-cs"/>
        </a:defRPr>
      </a:lvl1pPr>
    </p:titleStyle>
    <p:bodyStyle>
      <a:lvl1pPr marL="0" indent="0" algn="ctr" defTabSz="914400" rtl="0" eaLnBrk="1" latinLnBrk="0" hangingPunct="1">
        <a:spcBef>
          <a:spcPct val="20000"/>
        </a:spcBef>
        <a:buFontTx/>
        <a:buNone/>
        <a:defRPr sz="3400" b="1" kern="1200">
          <a:solidFill>
            <a:schemeClr val="tx1">
              <a:lumMod val="50000"/>
              <a:lumOff val="50000"/>
            </a:schemeClr>
          </a:solidFill>
          <a:latin typeface="+mn-lt"/>
          <a:ea typeface="+mn-ea"/>
          <a:cs typeface="+mn-cs"/>
        </a:defRPr>
      </a:lvl1pPr>
      <a:lvl2pPr marL="457200" indent="0" algn="l" defTabSz="914400" rtl="0" eaLnBrk="1" latinLnBrk="0" hangingPunct="1">
        <a:spcBef>
          <a:spcPct val="20000"/>
        </a:spcBef>
        <a:buFontTx/>
        <a:buNone/>
        <a:defRPr sz="3400" kern="1200">
          <a:solidFill>
            <a:schemeClr val="tx1"/>
          </a:solidFill>
          <a:latin typeface="+mn-lt"/>
          <a:ea typeface="+mn-ea"/>
          <a:cs typeface="+mn-cs"/>
        </a:defRPr>
      </a:lvl2pPr>
      <a:lvl3pPr marL="914400" indent="0" algn="l" defTabSz="914400" rtl="0" eaLnBrk="1" latinLnBrk="0" hangingPunct="1">
        <a:spcBef>
          <a:spcPct val="20000"/>
        </a:spcBef>
        <a:buFontTx/>
        <a:buNone/>
        <a:defRPr sz="3400" kern="1200">
          <a:solidFill>
            <a:schemeClr val="tx1"/>
          </a:solidFill>
          <a:latin typeface="+mn-lt"/>
          <a:ea typeface="+mn-ea"/>
          <a:cs typeface="+mn-cs"/>
        </a:defRPr>
      </a:lvl3pPr>
      <a:lvl4pPr marL="1371600" indent="0" algn="l" defTabSz="914400" rtl="0" eaLnBrk="1" latinLnBrk="0" hangingPunct="1">
        <a:spcBef>
          <a:spcPct val="20000"/>
        </a:spcBef>
        <a:buFontTx/>
        <a:buNone/>
        <a:defRPr sz="3400" kern="1200">
          <a:solidFill>
            <a:schemeClr val="tx1"/>
          </a:solidFill>
          <a:latin typeface="+mn-lt"/>
          <a:ea typeface="+mn-ea"/>
          <a:cs typeface="+mn-cs"/>
        </a:defRPr>
      </a:lvl4pPr>
      <a:lvl5pPr marL="1828800" indent="0" algn="l" defTabSz="914400" rtl="0" eaLnBrk="1" latinLnBrk="0" hangingPunct="1">
        <a:spcBef>
          <a:spcPct val="20000"/>
        </a:spcBef>
        <a:buFontTx/>
        <a:buNone/>
        <a:defRPr sz="3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abil.beitinjaneh@mcgill.ca"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20.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hyperlink" Target="http://onlinehelp.tableau.com/current/pro/online/mac/en-us/buildexamples_treemap.html" TargetMode="Externa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1.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4.mp4"/><Relationship Id="rId1" Type="http://schemas.microsoft.com/office/2007/relationships/media" Target="../media/media14.mp4"/><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33400" y="1371600"/>
            <a:ext cx="9144000" cy="2763078"/>
          </a:xfrm>
        </p:spPr>
        <p:txBody>
          <a:bodyPr>
            <a:normAutofit/>
          </a:bodyPr>
          <a:lstStyle/>
          <a:p>
            <a:r>
              <a:rPr lang="en-US" altLang="en-US" sz="4400" dirty="0">
                <a:latin typeface="Verdana" panose="020B0604030504040204" pitchFamily="34" charset="0"/>
                <a:ea typeface="ヒラギノ角ゴ ProN W3" charset="-128"/>
              </a:rPr>
              <a:t>Tableau Hands-On</a:t>
            </a:r>
            <a:br>
              <a:rPr lang="en-US" altLang="en-US" sz="4400" dirty="0">
                <a:latin typeface="Verdana" panose="020B0604030504040204" pitchFamily="34" charset="0"/>
                <a:ea typeface="ヒラギノ角ゴ ProN W3" charset="-128"/>
              </a:rPr>
            </a:br>
            <a:r>
              <a:rPr lang="en-US" altLang="en-US" sz="3600" dirty="0">
                <a:latin typeface="Verdana" panose="020B0604030504040204" pitchFamily="34" charset="0"/>
                <a:ea typeface="ヒラギノ角ゴ ProN W3" charset="-128"/>
              </a:rPr>
              <a:t>Fundamentals of Tableau</a:t>
            </a:r>
            <a:br>
              <a:rPr lang="en-US" altLang="en-US" sz="3600" dirty="0">
                <a:latin typeface="Verdana" panose="020B0604030504040204" pitchFamily="34" charset="0"/>
                <a:ea typeface="ヒラギノ角ゴ ProN W3" charset="-128"/>
              </a:rPr>
            </a:br>
            <a:r>
              <a:rPr lang="en-US" altLang="en-US" sz="3600" dirty="0">
                <a:latin typeface="Verdana" panose="020B0604030504040204" pitchFamily="34" charset="0"/>
                <a:ea typeface="ヒラギノ角ゴ ProN W3" charset="-128"/>
              </a:rPr>
              <a:t>Basic Charts</a:t>
            </a:r>
            <a:br>
              <a:rPr lang="en-US" altLang="en-US" sz="3200" dirty="0">
                <a:latin typeface="Verdana" panose="020B0604030504040204" pitchFamily="34" charset="0"/>
                <a:ea typeface="ヒラギノ角ゴ ProN W3" charset="-128"/>
              </a:rPr>
            </a:br>
            <a:endParaRPr lang="en-US" dirty="0"/>
          </a:p>
        </p:txBody>
      </p:sp>
      <p:sp>
        <p:nvSpPr>
          <p:cNvPr id="3" name="TextBox 1">
            <a:extLst>
              <a:ext uri="{FF2B5EF4-FFF2-40B4-BE49-F238E27FC236}">
                <a16:creationId xmlns:a16="http://schemas.microsoft.com/office/drawing/2014/main" id="{FF934CC8-95EC-4E5B-8F3F-9E5ADAAD2332}"/>
              </a:ext>
            </a:extLst>
          </p:cNvPr>
          <p:cNvSpPr txBox="1"/>
          <p:nvPr/>
        </p:nvSpPr>
        <p:spPr>
          <a:xfrm>
            <a:off x="1933254" y="5400781"/>
            <a:ext cx="7203895" cy="5847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latin typeface="Arial"/>
                <a:cs typeface="Arial"/>
              </a:rPr>
              <a:t>Special thanks to </a:t>
            </a:r>
            <a:r>
              <a:rPr lang="en-US" b="1" dirty="0">
                <a:latin typeface="Arial"/>
                <a:cs typeface="Arial"/>
              </a:rPr>
              <a:t>Tableau </a:t>
            </a:r>
            <a:r>
              <a:rPr lang="en-US" dirty="0">
                <a:latin typeface="Arial"/>
                <a:cs typeface="Arial"/>
              </a:rPr>
              <a:t>who provided training material</a:t>
            </a:r>
          </a:p>
          <a:p>
            <a:r>
              <a:rPr lang="en-US" sz="1400" dirty="0">
                <a:latin typeface="Arial"/>
                <a:cs typeface="Arial"/>
              </a:rPr>
              <a:t>Please do not forward on or share without the approval of </a:t>
            </a:r>
            <a:r>
              <a:rPr lang="en-US" sz="1400" dirty="0">
                <a:latin typeface="Arial"/>
                <a:cs typeface="Arial"/>
                <a:hlinkClick r:id="rId2"/>
              </a:rPr>
              <a:t>nabil.beitinjaneh@mcgill.ca</a:t>
            </a:r>
            <a:r>
              <a:rPr lang="en-US" sz="1400" dirty="0">
                <a:latin typeface="Arial"/>
                <a:cs typeface="Arial"/>
              </a:rPr>
              <a:t> </a:t>
            </a:r>
            <a:endParaRPr lang="en-US" sz="1600" dirty="0">
              <a:cs typeface="Arial"/>
            </a:endParaRPr>
          </a:p>
        </p:txBody>
      </p:sp>
      <p:sp>
        <p:nvSpPr>
          <p:cNvPr id="4" name="TextBox 1">
            <a:extLst>
              <a:ext uri="{FF2B5EF4-FFF2-40B4-BE49-F238E27FC236}">
                <a16:creationId xmlns:a16="http://schemas.microsoft.com/office/drawing/2014/main" id="{B1F27B2F-E319-4BD8-A296-785F70E55070}"/>
              </a:ext>
            </a:extLst>
          </p:cNvPr>
          <p:cNvSpPr txBox="1"/>
          <p:nvPr/>
        </p:nvSpPr>
        <p:spPr>
          <a:xfrm>
            <a:off x="1933253" y="4048016"/>
            <a:ext cx="661313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a:latin typeface="Arial"/>
                <a:cs typeface="Arial"/>
              </a:rPr>
              <a:t>Alejandro Gutierrez Lopez</a:t>
            </a:r>
          </a:p>
          <a:p>
            <a:r>
              <a:rPr lang="en-US" dirty="0">
                <a:latin typeface="Arial"/>
                <a:cs typeface="Arial"/>
              </a:rPr>
              <a:t>Nabil </a:t>
            </a:r>
            <a:r>
              <a:rPr lang="en-US" dirty="0" err="1">
                <a:latin typeface="Arial"/>
                <a:cs typeface="Arial"/>
              </a:rPr>
              <a:t>Beitinjaneh</a:t>
            </a:r>
            <a:endParaRPr lang="en-US" dirty="0" err="1">
              <a:cs typeface="Arial"/>
            </a:endParaRPr>
          </a:p>
        </p:txBody>
      </p:sp>
    </p:spTree>
    <p:extLst>
      <p:ext uri="{BB962C8B-B14F-4D97-AF65-F5344CB8AC3E}">
        <p14:creationId xmlns:p14="http://schemas.microsoft.com/office/powerpoint/2010/main" val="208674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Scatterplots</a:t>
            </a:r>
          </a:p>
        </p:txBody>
      </p:sp>
      <p:pic>
        <p:nvPicPr>
          <p:cNvPr id="5" name="Scatterplots_1">
            <a:hlinkClick r:id="" action="ppaction://media"/>
            <a:extLst>
              <a:ext uri="{FF2B5EF4-FFF2-40B4-BE49-F238E27FC236}">
                <a16:creationId xmlns:a16="http://schemas.microsoft.com/office/drawing/2014/main" id="{77020663-50F8-46DC-88B5-27BAE75C60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6002" y="828798"/>
            <a:ext cx="7539995" cy="4712724"/>
          </a:xfrm>
          <a:prstGeom prst="rect">
            <a:avLst/>
          </a:prstGeom>
        </p:spPr>
      </p:pic>
    </p:spTree>
    <p:extLst>
      <p:ext uri="{BB962C8B-B14F-4D97-AF65-F5344CB8AC3E}">
        <p14:creationId xmlns:p14="http://schemas.microsoft.com/office/powerpoint/2010/main" val="31940037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Scatterplots - Steps</a:t>
            </a:r>
          </a:p>
        </p:txBody>
      </p:sp>
      <p:sp>
        <p:nvSpPr>
          <p:cNvPr id="4" name="Content Placeholder 1">
            <a:extLst>
              <a:ext uri="{FF2B5EF4-FFF2-40B4-BE49-F238E27FC236}">
                <a16:creationId xmlns:a16="http://schemas.microsoft.com/office/drawing/2014/main" id="{7463D2AE-A790-401D-A0BF-8DC4E1A89E7B}"/>
              </a:ext>
            </a:extLst>
          </p:cNvPr>
          <p:cNvSpPr txBox="1">
            <a:spLocks/>
          </p:cNvSpPr>
          <p:nvPr/>
        </p:nvSpPr>
        <p:spPr>
          <a:xfrm>
            <a:off x="440296" y="624681"/>
            <a:ext cx="11433651" cy="517345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auto">
              <a:spcAft>
                <a:spcPts val="0"/>
              </a:spcAft>
              <a:buNone/>
            </a:pPr>
            <a:r>
              <a:rPr lang="en-US" sz="1800" dirty="0"/>
              <a:t>Scatterplots are a very easy and powerful way to visualize the relationships between numeric variables (Measures).  For example, is there is a relationship between </a:t>
            </a:r>
            <a:r>
              <a:rPr lang="en-US" sz="1800" b="1" dirty="0"/>
              <a:t>Discount</a:t>
            </a:r>
            <a:r>
              <a:rPr lang="en-US" sz="1800" dirty="0"/>
              <a:t> and </a:t>
            </a:r>
            <a:r>
              <a:rPr lang="en-US" sz="1800" b="1" dirty="0"/>
              <a:t>Profit?</a:t>
            </a:r>
            <a:r>
              <a:rPr lang="en-US" sz="1800" dirty="0"/>
              <a:t> </a:t>
            </a:r>
          </a:p>
          <a:p>
            <a:pPr fontAlgn="auto">
              <a:spcAft>
                <a:spcPts val="0"/>
              </a:spcAft>
            </a:pPr>
            <a:r>
              <a:rPr lang="en-US" sz="1800" dirty="0"/>
              <a:t>First select the </a:t>
            </a:r>
            <a:r>
              <a:rPr lang="en-US" sz="1800" b="1" dirty="0"/>
              <a:t>Discount</a:t>
            </a:r>
            <a:r>
              <a:rPr lang="en-US" sz="1800" dirty="0"/>
              <a:t> and </a:t>
            </a:r>
            <a:r>
              <a:rPr lang="en-US" sz="1800" b="1" dirty="0"/>
              <a:t>Profit</a:t>
            </a:r>
            <a:r>
              <a:rPr lang="en-US" sz="1800" dirty="0"/>
              <a:t> fields (by selecting and holding the Control key and the same time) and,</a:t>
            </a:r>
          </a:p>
          <a:p>
            <a:pPr fontAlgn="auto">
              <a:spcAft>
                <a:spcPts val="0"/>
              </a:spcAft>
            </a:pPr>
            <a:r>
              <a:rPr lang="en-US" sz="1800" dirty="0"/>
              <a:t>Click </a:t>
            </a:r>
            <a:r>
              <a:rPr lang="en-US" sz="1800" b="1" dirty="0"/>
              <a:t>Scatterplot</a:t>
            </a:r>
            <a:r>
              <a:rPr lang="en-US" sz="1800" dirty="0"/>
              <a:t> on the </a:t>
            </a:r>
            <a:r>
              <a:rPr lang="en-US" sz="1800" b="1" dirty="0"/>
              <a:t>Show Me</a:t>
            </a:r>
            <a:r>
              <a:rPr lang="en-US" sz="1800" dirty="0"/>
              <a:t> menu.  </a:t>
            </a:r>
          </a:p>
          <a:p>
            <a:pPr fontAlgn="auto">
              <a:spcAft>
                <a:spcPts val="0"/>
              </a:spcAft>
            </a:pPr>
            <a:r>
              <a:rPr lang="en-US" sz="1800" dirty="0"/>
              <a:t>Go to </a:t>
            </a:r>
            <a:r>
              <a:rPr lang="en-US" sz="1800" b="1" dirty="0"/>
              <a:t>Analysis</a:t>
            </a:r>
            <a:r>
              <a:rPr lang="en-US" sz="1800" dirty="0"/>
              <a:t>, </a:t>
            </a:r>
            <a:r>
              <a:rPr lang="en-US" sz="1800" b="1" dirty="0"/>
              <a:t>uncheck</a:t>
            </a:r>
            <a:r>
              <a:rPr lang="en-US" sz="1800" dirty="0"/>
              <a:t> Aggregate Measures. (this is an important step that you will have to do regularly as Tableau will aggregate by default)</a:t>
            </a:r>
          </a:p>
          <a:p>
            <a:pPr fontAlgn="auto">
              <a:spcAft>
                <a:spcPts val="0"/>
              </a:spcAft>
            </a:pPr>
            <a:r>
              <a:rPr lang="en-US" sz="1800" b="1" dirty="0"/>
              <a:t>Swap</a:t>
            </a:r>
            <a:r>
              <a:rPr lang="en-US" sz="1800" dirty="0"/>
              <a:t> to get Discount on the horizontal axis</a:t>
            </a:r>
            <a:br>
              <a:rPr lang="en-US" sz="1800" dirty="0"/>
            </a:br>
            <a:endParaRPr lang="en-US" sz="1800" dirty="0"/>
          </a:p>
          <a:p>
            <a:pPr marL="0" indent="0" fontAlgn="auto">
              <a:spcAft>
                <a:spcPts val="0"/>
              </a:spcAft>
              <a:buNone/>
            </a:pPr>
            <a:r>
              <a:rPr lang="en-US" sz="1800" dirty="0"/>
              <a:t>It looks like Profit tends to decrease as a larger Discount is given. </a:t>
            </a:r>
          </a:p>
          <a:p>
            <a:pPr fontAlgn="auto">
              <a:spcAft>
                <a:spcPts val="0"/>
              </a:spcAft>
            </a:pPr>
            <a:r>
              <a:rPr lang="en-US" sz="1800" dirty="0"/>
              <a:t>For example, drag </a:t>
            </a:r>
            <a:r>
              <a:rPr lang="en-US" sz="1800" b="1" dirty="0"/>
              <a:t>Segment</a:t>
            </a:r>
            <a:r>
              <a:rPr lang="en-US" sz="1800" dirty="0"/>
              <a:t> to </a:t>
            </a:r>
            <a:r>
              <a:rPr lang="en-US" sz="1800" b="1" dirty="0"/>
              <a:t>Color</a:t>
            </a:r>
            <a:r>
              <a:rPr lang="en-US" sz="1800" dirty="0"/>
              <a:t>. This makes it easy to see what segment certain outliers belong to.</a:t>
            </a:r>
          </a:p>
          <a:p>
            <a:pPr fontAlgn="auto">
              <a:spcAft>
                <a:spcPts val="0"/>
              </a:spcAft>
            </a:pPr>
            <a:r>
              <a:rPr lang="en-US" sz="1800" dirty="0"/>
              <a:t>If we prefer to focus on just one segment (while leaving all the data displayed), we can:</a:t>
            </a:r>
          </a:p>
          <a:p>
            <a:pPr fontAlgn="auto">
              <a:spcAft>
                <a:spcPts val="0"/>
              </a:spcAft>
            </a:pPr>
            <a:r>
              <a:rPr lang="en-US" sz="1800" dirty="0"/>
              <a:t>Click </a:t>
            </a:r>
            <a:r>
              <a:rPr lang="en-US" sz="1800" b="1" dirty="0"/>
              <a:t>Highlight Selected Values</a:t>
            </a:r>
            <a:r>
              <a:rPr lang="en-US" sz="1800" dirty="0"/>
              <a:t> in the Legend and select, for example, to focus our viz on the </a:t>
            </a:r>
            <a:r>
              <a:rPr lang="en-US" sz="1800" b="1" dirty="0"/>
              <a:t>Corporate</a:t>
            </a:r>
            <a:r>
              <a:rPr lang="en-US" sz="1800" dirty="0"/>
              <a:t> segment by highlighting it.</a:t>
            </a:r>
            <a:br>
              <a:rPr lang="en-US" sz="1800" dirty="0"/>
            </a:br>
            <a:endParaRPr lang="en-US" sz="1800" dirty="0"/>
          </a:p>
          <a:p>
            <a:pPr marL="0" indent="0" fontAlgn="auto">
              <a:spcAft>
                <a:spcPts val="0"/>
              </a:spcAft>
              <a:buNone/>
            </a:pPr>
            <a:r>
              <a:rPr lang="en-US" sz="1800" dirty="0"/>
              <a:t>Go back to viewing all the data.  </a:t>
            </a:r>
          </a:p>
          <a:p>
            <a:pPr fontAlgn="auto">
              <a:spcAft>
                <a:spcPts val="0"/>
              </a:spcAft>
            </a:pPr>
            <a:r>
              <a:rPr lang="en-US" sz="1800" dirty="0"/>
              <a:t>Go to the </a:t>
            </a:r>
            <a:r>
              <a:rPr lang="en-US" sz="1800" b="1" dirty="0"/>
              <a:t>Analytics pane</a:t>
            </a:r>
            <a:r>
              <a:rPr lang="en-US" sz="1800" dirty="0"/>
              <a:t> and drag out a </a:t>
            </a:r>
            <a:r>
              <a:rPr lang="en-US" sz="1800" b="1" dirty="0"/>
              <a:t>trend line</a:t>
            </a:r>
            <a:r>
              <a:rPr lang="en-US" sz="1800" dirty="0"/>
              <a:t> (choose </a:t>
            </a:r>
            <a:r>
              <a:rPr lang="en-US" sz="1800" b="1" dirty="0"/>
              <a:t>linear</a:t>
            </a:r>
            <a:r>
              <a:rPr lang="en-US" sz="1800" dirty="0"/>
              <a:t>). </a:t>
            </a:r>
          </a:p>
          <a:p>
            <a:pPr fontAlgn="auto">
              <a:spcAft>
                <a:spcPts val="0"/>
              </a:spcAft>
            </a:pPr>
            <a:r>
              <a:rPr lang="en-US" sz="1800" dirty="0"/>
              <a:t>This is a regression line. </a:t>
            </a:r>
            <a:r>
              <a:rPr lang="en-US" sz="1800" b="1" dirty="0"/>
              <a:t>Hover</a:t>
            </a:r>
            <a:r>
              <a:rPr lang="en-US" sz="1800" dirty="0"/>
              <a:t> over the trend line.  </a:t>
            </a:r>
          </a:p>
          <a:p>
            <a:pPr fontAlgn="auto">
              <a:spcAft>
                <a:spcPts val="0"/>
              </a:spcAft>
            </a:pPr>
            <a:r>
              <a:rPr lang="en-US" sz="1800" b="1" dirty="0"/>
              <a:t>Drag the trendline out</a:t>
            </a:r>
            <a:r>
              <a:rPr lang="en-US" sz="1800" dirty="0"/>
              <a:t> of the viz to remove it. </a:t>
            </a:r>
          </a:p>
          <a:p>
            <a:pPr marL="171450" indent="-171450" fontAlgn="auto">
              <a:spcAft>
                <a:spcPts val="0"/>
              </a:spcAft>
            </a:pPr>
            <a:endParaRPr lang="en-US" sz="1800" dirty="0"/>
          </a:p>
          <a:p>
            <a:pPr fontAlgn="auto">
              <a:spcAft>
                <a:spcPts val="0"/>
              </a:spcAft>
            </a:pPr>
            <a:endParaRPr lang="en-US" sz="1800" dirty="0"/>
          </a:p>
          <a:p>
            <a:pPr indent="0" fontAlgn="auto">
              <a:spcAft>
                <a:spcPts val="0"/>
              </a:spcAft>
              <a:buFont typeface="Arial" pitchFamily="34" charset="0"/>
              <a:buNone/>
            </a:pPr>
            <a:endParaRPr lang="en-US" sz="2600" dirty="0"/>
          </a:p>
        </p:txBody>
      </p:sp>
    </p:spTree>
    <p:extLst>
      <p:ext uri="{BB962C8B-B14F-4D97-AF65-F5344CB8AC3E}">
        <p14:creationId xmlns:p14="http://schemas.microsoft.com/office/powerpoint/2010/main" val="3541486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5241" y="2039598"/>
            <a:ext cx="8278223" cy="354969"/>
          </a:xfrm>
        </p:spPr>
        <p:txBody>
          <a:bodyPr/>
          <a:lstStyle/>
          <a:p>
            <a:r>
              <a:rPr lang="en-US" dirty="0">
                <a:solidFill>
                  <a:schemeClr val="tx1"/>
                </a:solidFill>
              </a:rPr>
              <a:t>Line Graphs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Line Graphs</a:t>
            </a:r>
          </a:p>
        </p:txBody>
      </p:sp>
      <p:pic>
        <p:nvPicPr>
          <p:cNvPr id="6" name="Line Graphs_1">
            <a:hlinkClick r:id="" action="ppaction://media"/>
            <a:extLst>
              <a:ext uri="{FF2B5EF4-FFF2-40B4-BE49-F238E27FC236}">
                <a16:creationId xmlns:a16="http://schemas.microsoft.com/office/drawing/2014/main" id="{7E078225-F2A5-408E-99BE-DF8D85666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55758" y="889000"/>
            <a:ext cx="7202445" cy="4501745"/>
          </a:xfrm>
          <a:prstGeom prst="rect">
            <a:avLst/>
          </a:prstGeom>
        </p:spPr>
      </p:pic>
    </p:spTree>
    <p:extLst>
      <p:ext uri="{BB962C8B-B14F-4D97-AF65-F5344CB8AC3E}">
        <p14:creationId xmlns:p14="http://schemas.microsoft.com/office/powerpoint/2010/main" val="6446812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411" y="1295400"/>
            <a:ext cx="10820400" cy="4495800"/>
          </a:xfrm>
        </p:spPr>
        <p:txBody>
          <a:bodyPr vert="horz" lIns="91440" tIns="45720" rIns="91440" bIns="45720" rtlCol="0" anchor="t">
            <a:normAutofit fontScale="92500" lnSpcReduction="20000"/>
          </a:bodyPr>
          <a:lstStyle/>
          <a:p>
            <a:pPr marL="0" indent="0">
              <a:buNone/>
            </a:pPr>
            <a:r>
              <a:rPr lang="en-US" dirty="0"/>
              <a:t>Line graphs are often used for looking at how something changes </a:t>
            </a:r>
            <a:r>
              <a:rPr lang="en-US" u="sng" dirty="0"/>
              <a:t>over time</a:t>
            </a:r>
            <a:r>
              <a:rPr lang="en-US" dirty="0"/>
              <a:t>.  This is called </a:t>
            </a:r>
            <a:r>
              <a:rPr lang="en-US" u="sng" dirty="0"/>
              <a:t>time series</a:t>
            </a:r>
            <a:r>
              <a:rPr lang="en-US" dirty="0"/>
              <a:t> analysis.</a:t>
            </a:r>
          </a:p>
          <a:p>
            <a:pPr marL="0" indent="0">
              <a:buNone/>
            </a:pPr>
            <a:r>
              <a:rPr lang="en-US" dirty="0"/>
              <a:t>Let’s start by looking at sales over time. </a:t>
            </a:r>
          </a:p>
          <a:p>
            <a:r>
              <a:rPr lang="en-US" dirty="0"/>
              <a:t>Double-click </a:t>
            </a:r>
            <a:r>
              <a:rPr lang="en-US" b="1" dirty="0"/>
              <a:t>Sales</a:t>
            </a:r>
            <a:r>
              <a:rPr lang="en-US" dirty="0"/>
              <a:t>, </a:t>
            </a:r>
          </a:p>
          <a:p>
            <a:r>
              <a:rPr lang="en-US" dirty="0"/>
              <a:t>double-click </a:t>
            </a:r>
            <a:r>
              <a:rPr lang="en-US" b="1" dirty="0"/>
              <a:t>Order Date</a:t>
            </a:r>
            <a:r>
              <a:rPr lang="en-US" dirty="0"/>
              <a:t>.  Tableau understands date fields and automatically breaks them down by Year, Quarter, etc.</a:t>
            </a:r>
          </a:p>
          <a:p>
            <a:r>
              <a:rPr lang="en-US" dirty="0"/>
              <a:t>Expand to Quarter and then Month. </a:t>
            </a:r>
          </a:p>
          <a:p>
            <a:r>
              <a:rPr lang="en-US" dirty="0"/>
              <a:t>Drag</a:t>
            </a:r>
            <a:r>
              <a:rPr lang="en-US" b="1" dirty="0"/>
              <a:t> Quarter </a:t>
            </a:r>
            <a:r>
              <a:rPr lang="en-US" dirty="0"/>
              <a:t>out of the viz.</a:t>
            </a:r>
          </a:p>
          <a:p>
            <a:r>
              <a:rPr lang="en-US" dirty="0"/>
              <a:t>Drag </a:t>
            </a:r>
            <a:r>
              <a:rPr lang="en-US" b="1" dirty="0"/>
              <a:t>Profit</a:t>
            </a:r>
            <a:r>
              <a:rPr lang="en-US" dirty="0"/>
              <a:t> to the right axis to get a dual axis. </a:t>
            </a:r>
          </a:p>
          <a:p>
            <a:r>
              <a:rPr lang="en-US" dirty="0"/>
              <a:t>Then </a:t>
            </a:r>
            <a:r>
              <a:rPr lang="en-US" b="1" dirty="0"/>
              <a:t>Undo</a:t>
            </a:r>
            <a:r>
              <a:rPr lang="en-US" dirty="0"/>
              <a:t> to get back to Sales only.</a:t>
            </a:r>
          </a:p>
          <a:p>
            <a:pPr marL="0" indent="0">
              <a:buNone/>
            </a:pPr>
            <a:endParaRPr lang="en-CA" dirty="0"/>
          </a:p>
        </p:txBody>
      </p:sp>
      <p:sp>
        <p:nvSpPr>
          <p:cNvPr id="3" name="Title 2"/>
          <p:cNvSpPr>
            <a:spLocks noGrp="1"/>
          </p:cNvSpPr>
          <p:nvPr>
            <p:ph type="title"/>
          </p:nvPr>
        </p:nvSpPr>
        <p:spPr/>
        <p:txBody>
          <a:bodyPr/>
          <a:lstStyle/>
          <a:p>
            <a:r>
              <a:rPr lang="en-CA" dirty="0"/>
              <a:t>Line Graphs - Steps</a:t>
            </a:r>
          </a:p>
        </p:txBody>
      </p:sp>
    </p:spTree>
    <p:extLst>
      <p:ext uri="{BB962C8B-B14F-4D97-AF65-F5344CB8AC3E}">
        <p14:creationId xmlns:p14="http://schemas.microsoft.com/office/powerpoint/2010/main" val="411451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Line Graphs – Discrete Dates</a:t>
            </a:r>
          </a:p>
        </p:txBody>
      </p:sp>
      <p:pic>
        <p:nvPicPr>
          <p:cNvPr id="4" name="Line Graphs_2">
            <a:hlinkClick r:id="" action="ppaction://media"/>
            <a:extLst>
              <a:ext uri="{FF2B5EF4-FFF2-40B4-BE49-F238E27FC236}">
                <a16:creationId xmlns:a16="http://schemas.microsoft.com/office/drawing/2014/main" id="{64CFF0B4-4E4C-4214-B11D-216049A3487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2630" y="1120486"/>
            <a:ext cx="6203540" cy="3877400"/>
          </a:xfrm>
          <a:prstGeom prst="rect">
            <a:avLst/>
          </a:prstGeom>
        </p:spPr>
      </p:pic>
    </p:spTree>
    <p:extLst>
      <p:ext uri="{BB962C8B-B14F-4D97-AF65-F5344CB8AC3E}">
        <p14:creationId xmlns:p14="http://schemas.microsoft.com/office/powerpoint/2010/main" val="3783728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ne Graphs_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25039" y="1577687"/>
            <a:ext cx="6378676" cy="3986865"/>
          </a:xfrm>
          <a:prstGeom prst="rect">
            <a:avLst/>
          </a:prstGeom>
        </p:spPr>
      </p:pic>
      <p:sp>
        <p:nvSpPr>
          <p:cNvPr id="6" name="Title 2">
            <a:extLst>
              <a:ext uri="{FF2B5EF4-FFF2-40B4-BE49-F238E27FC236}">
                <a16:creationId xmlns:a16="http://schemas.microsoft.com/office/drawing/2014/main" id="{4FAF98DF-7457-418E-A7AE-48BF97AEDE2B}"/>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Line Graphs – Table Calculations</a:t>
            </a:r>
          </a:p>
        </p:txBody>
      </p:sp>
    </p:spTree>
    <p:extLst>
      <p:ext uri="{BB962C8B-B14F-4D97-AF65-F5344CB8AC3E}">
        <p14:creationId xmlns:p14="http://schemas.microsoft.com/office/powerpoint/2010/main" val="38182896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Line Graphs – Table Calculation Steps</a:t>
            </a:r>
          </a:p>
        </p:txBody>
      </p:sp>
      <p:sp>
        <p:nvSpPr>
          <p:cNvPr id="5" name="Content Placeholder 1">
            <a:extLst>
              <a:ext uri="{FF2B5EF4-FFF2-40B4-BE49-F238E27FC236}">
                <a16:creationId xmlns:a16="http://schemas.microsoft.com/office/drawing/2014/main" id="{1D197DD5-6FCF-4C8F-BF31-4BFD1496D9E6}"/>
              </a:ext>
            </a:extLst>
          </p:cNvPr>
          <p:cNvSpPr>
            <a:spLocks noGrp="1"/>
          </p:cNvSpPr>
          <p:nvPr>
            <p:ph idx="1"/>
          </p:nvPr>
        </p:nvSpPr>
        <p:spPr>
          <a:xfrm>
            <a:off x="677863" y="1295400"/>
            <a:ext cx="10820400" cy="4495800"/>
          </a:xfrm>
        </p:spPr>
        <p:txBody>
          <a:bodyPr>
            <a:normAutofit/>
          </a:bodyPr>
          <a:lstStyle/>
          <a:p>
            <a:pPr marL="0" lvl="0" indent="0" fontAlgn="base">
              <a:spcBef>
                <a:spcPct val="30000"/>
              </a:spcBef>
              <a:spcAft>
                <a:spcPct val="0"/>
              </a:spcAft>
              <a:buNone/>
              <a:defRPr/>
            </a:pPr>
            <a:r>
              <a:rPr lang="en-US" dirty="0"/>
              <a:t>If I want to look at a common calculation for time series data, like year over year growth, it is very easy: </a:t>
            </a:r>
          </a:p>
          <a:p>
            <a:pPr marL="171450" lvl="0" indent="-171450" fontAlgn="base">
              <a:spcBef>
                <a:spcPct val="30000"/>
              </a:spcBef>
              <a:spcAft>
                <a:spcPct val="0"/>
              </a:spcAft>
              <a:defRPr/>
            </a:pPr>
            <a:r>
              <a:rPr lang="en-US" b="1" dirty="0"/>
              <a:t>Click</a:t>
            </a:r>
            <a:r>
              <a:rPr lang="en-US" dirty="0"/>
              <a:t> on the green </a:t>
            </a:r>
            <a:r>
              <a:rPr lang="en-US" b="1" dirty="0"/>
              <a:t>Sum(Sales)</a:t>
            </a:r>
            <a:r>
              <a:rPr lang="en-US" dirty="0"/>
              <a:t> pill.  </a:t>
            </a:r>
          </a:p>
          <a:p>
            <a:pPr marL="171450" lvl="0" indent="-171450" fontAlgn="base">
              <a:spcBef>
                <a:spcPct val="30000"/>
              </a:spcBef>
              <a:spcAft>
                <a:spcPct val="0"/>
              </a:spcAft>
              <a:defRPr/>
            </a:pPr>
            <a:r>
              <a:rPr lang="en-US" dirty="0"/>
              <a:t>Select </a:t>
            </a:r>
            <a:r>
              <a:rPr lang="en-US" b="1" dirty="0"/>
              <a:t>Quick Table Calculation</a:t>
            </a:r>
            <a:r>
              <a:rPr lang="en-US" dirty="0"/>
              <a:t>… </a:t>
            </a:r>
            <a:r>
              <a:rPr lang="en-US" b="1" dirty="0"/>
              <a:t>Year over Year Growth</a:t>
            </a:r>
            <a:r>
              <a:rPr lang="en-US" dirty="0"/>
              <a:t>.  </a:t>
            </a:r>
          </a:p>
          <a:p>
            <a:pPr marL="171450" lvl="0" indent="-171450" fontAlgn="base">
              <a:spcBef>
                <a:spcPct val="30000"/>
              </a:spcBef>
              <a:spcAft>
                <a:spcPct val="0"/>
              </a:spcAft>
              <a:defRPr/>
            </a:pPr>
            <a:r>
              <a:rPr lang="en-US" dirty="0"/>
              <a:t>Now I can see that there were months in which sales went down YOY.  </a:t>
            </a:r>
          </a:p>
          <a:p>
            <a:pPr marL="171450" lvl="0" indent="-171450" fontAlgn="base">
              <a:spcBef>
                <a:spcPct val="30000"/>
              </a:spcBef>
              <a:spcAft>
                <a:spcPct val="0"/>
              </a:spcAft>
              <a:defRPr/>
            </a:pPr>
            <a:r>
              <a:rPr lang="en-US" dirty="0"/>
              <a:t>Click the </a:t>
            </a:r>
            <a:r>
              <a:rPr lang="en-US" b="1" dirty="0"/>
              <a:t>Back</a:t>
            </a:r>
            <a:r>
              <a:rPr lang="en-US" dirty="0"/>
              <a:t> button.</a:t>
            </a:r>
          </a:p>
          <a:p>
            <a:pPr marL="0" lvl="0" indent="0" fontAlgn="base">
              <a:spcBef>
                <a:spcPct val="30000"/>
              </a:spcBef>
              <a:spcAft>
                <a:spcPct val="0"/>
              </a:spcAft>
              <a:buNone/>
              <a:defRPr/>
            </a:pPr>
            <a:endParaRPr lang="en-US" dirty="0"/>
          </a:p>
        </p:txBody>
      </p:sp>
    </p:spTree>
    <p:extLst>
      <p:ext uri="{BB962C8B-B14F-4D97-AF65-F5344CB8AC3E}">
        <p14:creationId xmlns:p14="http://schemas.microsoft.com/office/powerpoint/2010/main" val="353204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2484379" y="5820502"/>
            <a:ext cx="8296138" cy="269304"/>
          </a:xfrm>
        </p:spPr>
        <p:txBody>
          <a:bodyPr/>
          <a:lstStyle/>
          <a:p>
            <a:pPr indent="0">
              <a:buNone/>
            </a:pPr>
            <a:r>
              <a:rPr lang="en-US" dirty="0"/>
              <a:t>Go to the </a:t>
            </a:r>
            <a:r>
              <a:rPr lang="en-US" b="1" dirty="0"/>
              <a:t>Analytics pane</a:t>
            </a:r>
            <a:r>
              <a:rPr lang="en-US" dirty="0"/>
              <a:t> and drag out </a:t>
            </a:r>
            <a:r>
              <a:rPr lang="en-US" b="1" dirty="0"/>
              <a:t>Forecast. Then </a:t>
            </a:r>
            <a:r>
              <a:rPr lang="en-US" dirty="0"/>
              <a:t>Click the </a:t>
            </a:r>
            <a:r>
              <a:rPr lang="en-US" b="1" dirty="0"/>
              <a:t>Back</a:t>
            </a:r>
            <a:r>
              <a:rPr lang="en-US" dirty="0"/>
              <a:t> button.</a:t>
            </a:r>
          </a:p>
        </p:txBody>
      </p:sp>
      <p:pic>
        <p:nvPicPr>
          <p:cNvPr id="4" name="Line Graphs_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36883" y="1885728"/>
            <a:ext cx="5318233" cy="3324056"/>
          </a:xfrm>
          <a:prstGeom prst="rect">
            <a:avLst/>
          </a:prstGeom>
        </p:spPr>
      </p:pic>
      <p:sp>
        <p:nvSpPr>
          <p:cNvPr id="5" name="Title 2">
            <a:extLst>
              <a:ext uri="{FF2B5EF4-FFF2-40B4-BE49-F238E27FC236}">
                <a16:creationId xmlns:a16="http://schemas.microsoft.com/office/drawing/2014/main" id="{73A4B61A-42A5-434D-A981-6D9551ADC7CF}"/>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Line Graphs - Forecasting</a:t>
            </a:r>
          </a:p>
        </p:txBody>
      </p:sp>
    </p:spTree>
    <p:extLst>
      <p:ext uri="{BB962C8B-B14F-4D97-AF65-F5344CB8AC3E}">
        <p14:creationId xmlns:p14="http://schemas.microsoft.com/office/powerpoint/2010/main" val="25310600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2492507" y="5327265"/>
            <a:ext cx="8296138" cy="589905"/>
          </a:xfrm>
        </p:spPr>
        <p:txBody>
          <a:bodyPr/>
          <a:lstStyle/>
          <a:p>
            <a:r>
              <a:rPr lang="en-US" dirty="0"/>
              <a:t>Drag the </a:t>
            </a:r>
            <a:r>
              <a:rPr lang="en-US" b="1" dirty="0"/>
              <a:t>Average Line</a:t>
            </a:r>
            <a:r>
              <a:rPr lang="en-US" dirty="0"/>
              <a:t> onto the viz…drop it onto the </a:t>
            </a:r>
            <a:r>
              <a:rPr lang="en-US" b="1" dirty="0"/>
              <a:t>Pane</a:t>
            </a:r>
            <a:r>
              <a:rPr lang="en-US" dirty="0"/>
              <a:t> icon.</a:t>
            </a:r>
          </a:p>
          <a:p>
            <a:r>
              <a:rPr lang="en-US" b="1" dirty="0"/>
              <a:t>Select a few points</a:t>
            </a:r>
            <a:r>
              <a:rPr lang="en-US" dirty="0"/>
              <a:t> in the line graph and note the new average line.</a:t>
            </a:r>
          </a:p>
        </p:txBody>
      </p:sp>
      <p:pic>
        <p:nvPicPr>
          <p:cNvPr id="4" name="Line Graphs_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5525" y="1530735"/>
            <a:ext cx="4857750" cy="3036240"/>
          </a:xfrm>
          <a:prstGeom prst="rect">
            <a:avLst/>
          </a:prstGeom>
        </p:spPr>
      </p:pic>
      <p:sp>
        <p:nvSpPr>
          <p:cNvPr id="5" name="Title 2">
            <a:extLst>
              <a:ext uri="{FF2B5EF4-FFF2-40B4-BE49-F238E27FC236}">
                <a16:creationId xmlns:a16="http://schemas.microsoft.com/office/drawing/2014/main" id="{229751C9-2496-4B0D-82A1-24CFCD5EF03E}"/>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Line Graphs – Reference Lines</a:t>
            </a:r>
          </a:p>
        </p:txBody>
      </p:sp>
    </p:spTree>
    <p:extLst>
      <p:ext uri="{BB962C8B-B14F-4D97-AF65-F5344CB8AC3E}">
        <p14:creationId xmlns:p14="http://schemas.microsoft.com/office/powerpoint/2010/main" val="8612452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5241" y="2039598"/>
            <a:ext cx="8278223" cy="354969"/>
          </a:xfrm>
        </p:spPr>
        <p:txBody>
          <a:bodyPr/>
          <a:lstStyle/>
          <a:p>
            <a:r>
              <a:rPr lang="en-US" dirty="0">
                <a:solidFill>
                  <a:schemeClr val="tx1"/>
                </a:solidFill>
              </a:rPr>
              <a:t>Bar Charts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ine Graphs_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64196" y="2385600"/>
            <a:ext cx="5097411" cy="3186036"/>
          </a:xfrm>
          <a:prstGeom prst="rect">
            <a:avLst/>
          </a:prstGeom>
        </p:spPr>
      </p:pic>
      <p:sp>
        <p:nvSpPr>
          <p:cNvPr id="5" name="Title 2">
            <a:extLst>
              <a:ext uri="{FF2B5EF4-FFF2-40B4-BE49-F238E27FC236}">
                <a16:creationId xmlns:a16="http://schemas.microsoft.com/office/drawing/2014/main" id="{6D3693E2-AA65-44C7-801F-98A59568AE9C}"/>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From Line Graphs to Other Visualizations</a:t>
            </a:r>
          </a:p>
        </p:txBody>
      </p:sp>
    </p:spTree>
    <p:extLst>
      <p:ext uri="{BB962C8B-B14F-4D97-AF65-F5344CB8AC3E}">
        <p14:creationId xmlns:p14="http://schemas.microsoft.com/office/powerpoint/2010/main" val="2767519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5241" y="2039598"/>
            <a:ext cx="8278223" cy="354969"/>
          </a:xfrm>
        </p:spPr>
        <p:txBody>
          <a:bodyPr/>
          <a:lstStyle/>
          <a:p>
            <a:r>
              <a:rPr lang="en-US" dirty="0">
                <a:solidFill>
                  <a:schemeClr val="tx1"/>
                </a:solidFill>
              </a:rPr>
              <a:t>Histograms</a:t>
            </a:r>
          </a:p>
        </p:txBody>
      </p:sp>
    </p:spTree>
    <p:extLst>
      <p:ext uri="{BB962C8B-B14F-4D97-AF65-F5344CB8AC3E}">
        <p14:creationId xmlns:p14="http://schemas.microsoft.com/office/powerpoint/2010/main" val="1134798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Histograms</a:t>
            </a:r>
          </a:p>
        </p:txBody>
      </p:sp>
      <p:pic>
        <p:nvPicPr>
          <p:cNvPr id="4" name="Histograms">
            <a:hlinkClick r:id="" action="ppaction://media"/>
            <a:extLst>
              <a:ext uri="{FF2B5EF4-FFF2-40B4-BE49-F238E27FC236}">
                <a16:creationId xmlns:a16="http://schemas.microsoft.com/office/drawing/2014/main" id="{30A97AF6-357D-45AF-AE43-3C4B185FC2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09670" y="1069686"/>
            <a:ext cx="6369460" cy="3981105"/>
          </a:xfrm>
          <a:prstGeom prst="rect">
            <a:avLst/>
          </a:prstGeom>
        </p:spPr>
      </p:pic>
    </p:spTree>
    <p:extLst>
      <p:ext uri="{BB962C8B-B14F-4D97-AF65-F5344CB8AC3E}">
        <p14:creationId xmlns:p14="http://schemas.microsoft.com/office/powerpoint/2010/main" val="9446097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8411" y="1295400"/>
            <a:ext cx="10820400" cy="4495800"/>
          </a:xfrm>
        </p:spPr>
        <p:txBody>
          <a:bodyPr vert="horz" lIns="91440" tIns="45720" rIns="91440" bIns="45720" rtlCol="0" anchor="t">
            <a:normAutofit/>
          </a:bodyPr>
          <a:lstStyle/>
          <a:p>
            <a:pPr marL="171450" indent="-171450"/>
            <a:r>
              <a:rPr lang="en-US" dirty="0"/>
              <a:t>Double click </a:t>
            </a:r>
            <a:r>
              <a:rPr lang="en-US" b="1" dirty="0"/>
              <a:t>Discount</a:t>
            </a:r>
            <a:r>
              <a:rPr lang="en-US" dirty="0"/>
              <a:t>.  </a:t>
            </a:r>
          </a:p>
          <a:p>
            <a:pPr marL="171450" indent="-171450"/>
            <a:r>
              <a:rPr lang="en-US" dirty="0"/>
              <a:t>Use </a:t>
            </a:r>
            <a:r>
              <a:rPr lang="en-US" b="1" dirty="0"/>
              <a:t>Show Me</a:t>
            </a:r>
            <a:r>
              <a:rPr lang="en-US" dirty="0"/>
              <a:t> to change to </a:t>
            </a:r>
            <a:r>
              <a:rPr lang="en-US" b="1" dirty="0"/>
              <a:t>Histogram</a:t>
            </a:r>
            <a:r>
              <a:rPr lang="en-US" dirty="0"/>
              <a:t>.  </a:t>
            </a:r>
          </a:p>
          <a:p>
            <a:pPr marL="171450" indent="-171450"/>
            <a:r>
              <a:rPr lang="en-US" b="1" dirty="0"/>
              <a:t>Right-click</a:t>
            </a:r>
            <a:r>
              <a:rPr lang="en-US" dirty="0"/>
              <a:t> the new </a:t>
            </a:r>
            <a:r>
              <a:rPr lang="en-US" b="1" dirty="0"/>
              <a:t>Discount(bin) dimension</a:t>
            </a:r>
            <a:r>
              <a:rPr lang="en-US" dirty="0"/>
              <a:t>, </a:t>
            </a:r>
          </a:p>
          <a:p>
            <a:pPr marL="171450" indent="-171450"/>
            <a:r>
              <a:rPr lang="en-US" b="1" dirty="0"/>
              <a:t>Edit</a:t>
            </a:r>
            <a:r>
              <a:rPr lang="en-US" dirty="0"/>
              <a:t>, and change bins to 0.1.  </a:t>
            </a:r>
          </a:p>
          <a:p>
            <a:pPr marL="171450" indent="-171450"/>
            <a:r>
              <a:rPr lang="en-US" b="1" dirty="0"/>
              <a:t>right-click</a:t>
            </a:r>
            <a:r>
              <a:rPr lang="en-US" dirty="0"/>
              <a:t> that bar and show the data</a:t>
            </a:r>
          </a:p>
          <a:p>
            <a:pPr marL="171450" indent="-171450"/>
            <a:r>
              <a:rPr lang="en-US" dirty="0"/>
              <a:t>drag </a:t>
            </a:r>
            <a:r>
              <a:rPr lang="en-US" b="1" dirty="0"/>
              <a:t>Category</a:t>
            </a:r>
            <a:r>
              <a:rPr lang="en-US" dirty="0"/>
              <a:t> to </a:t>
            </a:r>
            <a:r>
              <a:rPr lang="en-US" b="1" dirty="0"/>
              <a:t>Color</a:t>
            </a:r>
            <a:r>
              <a:rPr lang="en-US" dirty="0"/>
              <a:t>, </a:t>
            </a:r>
          </a:p>
          <a:p>
            <a:pPr marL="171450" indent="-171450"/>
            <a:r>
              <a:rPr lang="en-US" dirty="0"/>
              <a:t>then </a:t>
            </a:r>
            <a:r>
              <a:rPr lang="en-US" b="1" dirty="0"/>
              <a:t>Undo</a:t>
            </a:r>
            <a:r>
              <a:rPr lang="en-US" dirty="0"/>
              <a:t> this change.</a:t>
            </a:r>
          </a:p>
          <a:p>
            <a:pPr marL="0" indent="0">
              <a:buNone/>
            </a:pPr>
            <a:endParaRPr lang="en-CA" dirty="0"/>
          </a:p>
        </p:txBody>
      </p:sp>
      <p:sp>
        <p:nvSpPr>
          <p:cNvPr id="3" name="Title 2"/>
          <p:cNvSpPr>
            <a:spLocks noGrp="1"/>
          </p:cNvSpPr>
          <p:nvPr>
            <p:ph type="title"/>
          </p:nvPr>
        </p:nvSpPr>
        <p:spPr/>
        <p:txBody>
          <a:bodyPr/>
          <a:lstStyle/>
          <a:p>
            <a:r>
              <a:rPr lang="en-CA" dirty="0"/>
              <a:t>Histograms - Steps</a:t>
            </a:r>
          </a:p>
        </p:txBody>
      </p:sp>
    </p:spTree>
    <p:extLst>
      <p:ext uri="{BB962C8B-B14F-4D97-AF65-F5344CB8AC3E}">
        <p14:creationId xmlns:p14="http://schemas.microsoft.com/office/powerpoint/2010/main" val="1436274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5241" y="2039598"/>
            <a:ext cx="8278223" cy="354969"/>
          </a:xfrm>
        </p:spPr>
        <p:txBody>
          <a:bodyPr/>
          <a:lstStyle/>
          <a:p>
            <a:r>
              <a:rPr lang="en-US" dirty="0">
                <a:solidFill>
                  <a:schemeClr val="tx1"/>
                </a:solidFill>
              </a:rPr>
              <a:t>Heat Maps</a:t>
            </a:r>
          </a:p>
        </p:txBody>
      </p:sp>
    </p:spTree>
    <p:extLst>
      <p:ext uri="{BB962C8B-B14F-4D97-AF65-F5344CB8AC3E}">
        <p14:creationId xmlns:p14="http://schemas.microsoft.com/office/powerpoint/2010/main" val="3916501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at Map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61967" y="919319"/>
            <a:ext cx="6268065" cy="3917729"/>
          </a:xfrm>
          <a:prstGeom prst="rect">
            <a:avLst/>
          </a:prstGeom>
        </p:spPr>
      </p:pic>
      <p:sp>
        <p:nvSpPr>
          <p:cNvPr id="4" name="Title 2">
            <a:extLst>
              <a:ext uri="{FF2B5EF4-FFF2-40B4-BE49-F238E27FC236}">
                <a16:creationId xmlns:a16="http://schemas.microsoft.com/office/drawing/2014/main" id="{0FCD2E0E-1916-483D-9AA9-99AA914E274B}"/>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Heat Maps</a:t>
            </a:r>
          </a:p>
        </p:txBody>
      </p:sp>
      <p:sp>
        <p:nvSpPr>
          <p:cNvPr id="2" name="Rectangle 1">
            <a:extLst>
              <a:ext uri="{FF2B5EF4-FFF2-40B4-BE49-F238E27FC236}">
                <a16:creationId xmlns:a16="http://schemas.microsoft.com/office/drawing/2014/main" id="{9B2A49C5-498D-45B9-8A0B-8786A59DE3E2}"/>
              </a:ext>
            </a:extLst>
          </p:cNvPr>
          <p:cNvSpPr/>
          <p:nvPr/>
        </p:nvSpPr>
        <p:spPr>
          <a:xfrm>
            <a:off x="2348819" y="5402318"/>
            <a:ext cx="7571303" cy="369332"/>
          </a:xfrm>
          <a:prstGeom prst="rect">
            <a:avLst/>
          </a:prstGeom>
        </p:spPr>
        <p:txBody>
          <a:bodyPr wrap="none">
            <a:spAutoFit/>
          </a:bodyPr>
          <a:lstStyle/>
          <a:p>
            <a:r>
              <a:rPr lang="en-US" dirty="0"/>
              <a:t>For the Calculated Field </a:t>
            </a:r>
            <a:r>
              <a:rPr lang="en-US" b="1" dirty="0"/>
              <a:t>Margin: </a:t>
            </a:r>
            <a:r>
              <a:rPr lang="en-US" dirty="0"/>
              <a:t> formula is </a:t>
            </a:r>
            <a:r>
              <a:rPr lang="en-US" b="1" dirty="0"/>
              <a:t>SUM([Profit])/SUM([Sales])</a:t>
            </a:r>
            <a:endParaRPr lang="en-CA" dirty="0"/>
          </a:p>
        </p:txBody>
      </p:sp>
    </p:spTree>
    <p:extLst>
      <p:ext uri="{BB962C8B-B14F-4D97-AF65-F5344CB8AC3E}">
        <p14:creationId xmlns:p14="http://schemas.microsoft.com/office/powerpoint/2010/main" val="21986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508000" y="821496"/>
            <a:ext cx="10274300" cy="3152658"/>
          </a:xfrm>
        </p:spPr>
        <p:txBody>
          <a:bodyPr/>
          <a:lstStyle/>
          <a:p>
            <a:r>
              <a:rPr lang="en-US" b="1" dirty="0"/>
              <a:t>Analysis</a:t>
            </a:r>
            <a:r>
              <a:rPr lang="en-US" dirty="0"/>
              <a:t>…</a:t>
            </a:r>
            <a:r>
              <a:rPr lang="en-US" b="1" dirty="0"/>
              <a:t>Create Calculated Field</a:t>
            </a:r>
            <a:r>
              <a:rPr lang="en-US" dirty="0"/>
              <a:t>.  </a:t>
            </a:r>
          </a:p>
          <a:p>
            <a:r>
              <a:rPr lang="en-US" dirty="0"/>
              <a:t>Name it </a:t>
            </a:r>
            <a:r>
              <a:rPr lang="en-US" b="1" dirty="0"/>
              <a:t>Margin</a:t>
            </a:r>
            <a:r>
              <a:rPr lang="en-US" dirty="0"/>
              <a:t>, formula is </a:t>
            </a:r>
            <a:r>
              <a:rPr lang="en-US" b="1" dirty="0"/>
              <a:t>SUM([Profit])/SUM([Sales])</a:t>
            </a:r>
            <a:endParaRPr lang="en-US" dirty="0"/>
          </a:p>
          <a:p>
            <a:r>
              <a:rPr lang="en-US" dirty="0"/>
              <a:t>Drag </a:t>
            </a:r>
            <a:r>
              <a:rPr lang="en-US" b="1" dirty="0"/>
              <a:t>Category</a:t>
            </a:r>
            <a:r>
              <a:rPr lang="en-US" dirty="0"/>
              <a:t> and </a:t>
            </a:r>
            <a:r>
              <a:rPr lang="en-US" b="1" dirty="0"/>
              <a:t>Subcategory</a:t>
            </a:r>
            <a:r>
              <a:rPr lang="en-US" dirty="0"/>
              <a:t> to </a:t>
            </a:r>
            <a:r>
              <a:rPr lang="en-US" b="1" dirty="0"/>
              <a:t>Row</a:t>
            </a:r>
            <a:endParaRPr lang="en-US" dirty="0"/>
          </a:p>
          <a:p>
            <a:r>
              <a:rPr lang="en-US" dirty="0"/>
              <a:t>Drag </a:t>
            </a:r>
            <a:r>
              <a:rPr lang="en-US" b="1" dirty="0"/>
              <a:t>Order Date</a:t>
            </a:r>
            <a:r>
              <a:rPr lang="en-US" dirty="0"/>
              <a:t> to </a:t>
            </a:r>
            <a:r>
              <a:rPr lang="en-US" b="1" dirty="0"/>
              <a:t>Columns</a:t>
            </a:r>
            <a:r>
              <a:rPr lang="en-US" dirty="0"/>
              <a:t>, and then change to </a:t>
            </a:r>
            <a:r>
              <a:rPr lang="en-US" b="1" dirty="0"/>
              <a:t>Month (discrete)</a:t>
            </a:r>
            <a:endParaRPr lang="en-US" dirty="0"/>
          </a:p>
          <a:p>
            <a:r>
              <a:rPr lang="en-US" dirty="0"/>
              <a:t>Drag </a:t>
            </a:r>
            <a:r>
              <a:rPr lang="en-US" b="1" dirty="0"/>
              <a:t>Category</a:t>
            </a:r>
            <a:r>
              <a:rPr lang="en-US" dirty="0"/>
              <a:t> to </a:t>
            </a:r>
            <a:r>
              <a:rPr lang="en-US" b="1" dirty="0"/>
              <a:t>Filter</a:t>
            </a:r>
            <a:r>
              <a:rPr lang="en-US" dirty="0"/>
              <a:t> shelf, and select only </a:t>
            </a:r>
            <a:r>
              <a:rPr lang="en-US" b="1" dirty="0"/>
              <a:t>Furniture</a:t>
            </a:r>
          </a:p>
          <a:p>
            <a:pPr marL="285750" lvl="0" indent="-285750" fontAlgn="base">
              <a:spcBef>
                <a:spcPct val="30000"/>
              </a:spcBef>
              <a:spcAft>
                <a:spcPct val="0"/>
              </a:spcAft>
              <a:buSzTx/>
              <a:buFont typeface="Arial" panose="020B0604020202020204" pitchFamily="34" charset="0"/>
              <a:buChar char="•"/>
              <a:defRPr/>
            </a:pPr>
            <a:endParaRPr lang="en-US" sz="1600" dirty="0">
              <a:solidFill>
                <a:schemeClr val="tx1"/>
              </a:solidFill>
              <a:latin typeface="Arial" charset="0"/>
            </a:endParaRPr>
          </a:p>
          <a:p>
            <a:pPr marL="285750" lvl="0" indent="-285750" fontAlgn="base">
              <a:spcBef>
                <a:spcPct val="30000"/>
              </a:spcBef>
              <a:spcAft>
                <a:spcPct val="0"/>
              </a:spcAft>
              <a:buSzTx/>
              <a:buFont typeface="Arial" panose="020B0604020202020204" pitchFamily="34" charset="0"/>
              <a:buChar char="•"/>
              <a:defRPr/>
            </a:pPr>
            <a:r>
              <a:rPr lang="en-US" sz="1600" dirty="0">
                <a:solidFill>
                  <a:schemeClr val="tx1"/>
                </a:solidFill>
                <a:latin typeface="Arial" charset="0"/>
              </a:rPr>
              <a:t>Select </a:t>
            </a:r>
            <a:r>
              <a:rPr lang="en-US" sz="1600" b="1" dirty="0">
                <a:solidFill>
                  <a:schemeClr val="tx1"/>
                </a:solidFill>
                <a:latin typeface="Arial" charset="0"/>
              </a:rPr>
              <a:t>Heat Map</a:t>
            </a:r>
            <a:r>
              <a:rPr lang="en-US" sz="1600" dirty="0">
                <a:solidFill>
                  <a:schemeClr val="tx1"/>
                </a:solidFill>
                <a:latin typeface="Arial" charset="0"/>
              </a:rPr>
              <a:t> from Show Me, and </a:t>
            </a:r>
          </a:p>
          <a:p>
            <a:pPr marL="285750" lvl="0" indent="-285750" fontAlgn="base">
              <a:spcBef>
                <a:spcPct val="30000"/>
              </a:spcBef>
              <a:spcAft>
                <a:spcPct val="0"/>
              </a:spcAft>
              <a:buSzTx/>
              <a:buFont typeface="Arial" panose="020B0604020202020204" pitchFamily="34" charset="0"/>
              <a:buChar char="•"/>
              <a:defRPr/>
            </a:pPr>
            <a:r>
              <a:rPr lang="en-US" sz="1600" dirty="0">
                <a:solidFill>
                  <a:schemeClr val="tx1"/>
                </a:solidFill>
                <a:latin typeface="Arial" charset="0"/>
              </a:rPr>
              <a:t>then drag </a:t>
            </a:r>
            <a:r>
              <a:rPr lang="en-US" sz="1600" b="1" dirty="0">
                <a:solidFill>
                  <a:schemeClr val="tx1"/>
                </a:solidFill>
                <a:latin typeface="Arial" charset="0"/>
              </a:rPr>
              <a:t>AGG(Margin)</a:t>
            </a:r>
            <a:r>
              <a:rPr lang="en-US" sz="1600" dirty="0">
                <a:solidFill>
                  <a:schemeClr val="tx1"/>
                </a:solidFill>
                <a:latin typeface="Arial" charset="0"/>
              </a:rPr>
              <a:t> on the </a:t>
            </a:r>
            <a:r>
              <a:rPr lang="en-US" sz="1600" b="1" dirty="0">
                <a:solidFill>
                  <a:schemeClr val="tx1"/>
                </a:solidFill>
                <a:latin typeface="Arial" charset="0"/>
              </a:rPr>
              <a:t>Marks</a:t>
            </a:r>
            <a:r>
              <a:rPr lang="en-US" sz="1600" dirty="0">
                <a:solidFill>
                  <a:schemeClr val="tx1"/>
                </a:solidFill>
                <a:latin typeface="Arial" charset="0"/>
              </a:rPr>
              <a:t> card to </a:t>
            </a:r>
            <a:r>
              <a:rPr lang="en-US" sz="1600" b="1" dirty="0">
                <a:solidFill>
                  <a:schemeClr val="tx1"/>
                </a:solidFill>
                <a:latin typeface="Arial" charset="0"/>
              </a:rPr>
              <a:t>Color</a:t>
            </a:r>
            <a:r>
              <a:rPr lang="en-US" sz="1600" dirty="0">
                <a:solidFill>
                  <a:schemeClr val="tx1"/>
                </a:solidFill>
                <a:latin typeface="Arial" charset="0"/>
              </a:rPr>
              <a:t>.  </a:t>
            </a:r>
          </a:p>
          <a:p>
            <a:pPr marL="285750" lvl="0" indent="-285750" fontAlgn="base">
              <a:spcBef>
                <a:spcPct val="30000"/>
              </a:spcBef>
              <a:spcAft>
                <a:spcPct val="0"/>
              </a:spcAft>
              <a:buSzTx/>
              <a:buFont typeface="Arial" panose="020B0604020202020204" pitchFamily="34" charset="0"/>
              <a:buChar char="•"/>
              <a:defRPr/>
            </a:pPr>
            <a:r>
              <a:rPr lang="en-US" sz="1600" dirty="0">
                <a:solidFill>
                  <a:schemeClr val="tx1"/>
                </a:solidFill>
                <a:latin typeface="Arial" charset="0"/>
              </a:rPr>
              <a:t>Change color to Orange-Blue Diverging.  Drag edges if needed to make the viz larger.  </a:t>
            </a:r>
          </a:p>
          <a:p>
            <a:endParaRPr lang="en-US" dirty="0"/>
          </a:p>
        </p:txBody>
      </p:sp>
      <p:sp>
        <p:nvSpPr>
          <p:cNvPr id="4" name="Title 2">
            <a:extLst>
              <a:ext uri="{FF2B5EF4-FFF2-40B4-BE49-F238E27FC236}">
                <a16:creationId xmlns:a16="http://schemas.microsoft.com/office/drawing/2014/main" id="{9BCC213D-8B6B-4A88-8034-EE340544F657}"/>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Heat Maps</a:t>
            </a:r>
          </a:p>
        </p:txBody>
      </p:sp>
    </p:spTree>
    <p:extLst>
      <p:ext uri="{BB962C8B-B14F-4D97-AF65-F5344CB8AC3E}">
        <p14:creationId xmlns:p14="http://schemas.microsoft.com/office/powerpoint/2010/main" val="1259395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508000" y="2040696"/>
            <a:ext cx="11440160" cy="1859483"/>
          </a:xfrm>
        </p:spPr>
        <p:txBody>
          <a:bodyPr/>
          <a:lstStyle/>
          <a:p>
            <a:pPr lvl="0"/>
            <a:r>
              <a:rPr lang="en-AU" sz="1800" dirty="0">
                <a:solidFill>
                  <a:schemeClr val="tx1"/>
                </a:solidFill>
                <a:latin typeface="BentonSans Book"/>
                <a:ea typeface="ＭＳ Ｐゴシック" charset="0"/>
                <a:cs typeface="ＭＳ Ｐゴシック" charset="0"/>
              </a:rPr>
              <a:t>Tree Maps:</a:t>
            </a:r>
            <a:endParaRPr lang="en-US" sz="1800" dirty="0">
              <a:solidFill>
                <a:schemeClr val="tx1"/>
              </a:solidFill>
              <a:latin typeface="BentonSans Book"/>
              <a:ea typeface="ＭＳ Ｐゴシック" charset="0"/>
              <a:cs typeface="ＭＳ Ｐゴシック" charset="0"/>
            </a:endParaRPr>
          </a:p>
          <a:p>
            <a:pPr lvl="1"/>
            <a:r>
              <a:rPr lang="en-US" sz="1800" b="1" u="sng" dirty="0">
                <a:solidFill>
                  <a:schemeClr val="tx1"/>
                </a:solidFill>
                <a:latin typeface="BentonSans Book"/>
                <a:ea typeface="ＭＳ Ｐゴシック" charset="0"/>
                <a:hlinkClick r:id="rId2"/>
              </a:rPr>
              <a:t>http://onlinehelp.tableau.com/current/pro/online/mac/en-us/buildexamples_treemap.html</a:t>
            </a:r>
            <a:endParaRPr lang="en-US" sz="1600" dirty="0">
              <a:solidFill>
                <a:schemeClr val="tx1"/>
              </a:solidFill>
              <a:latin typeface="BentonSans Book"/>
              <a:ea typeface="ＭＳ Ｐゴシック" charset="0"/>
            </a:endParaRPr>
          </a:p>
          <a:p>
            <a:pPr lvl="0"/>
            <a:r>
              <a:rPr lang="en-AU" sz="1800" dirty="0">
                <a:solidFill>
                  <a:schemeClr val="tx1"/>
                </a:solidFill>
                <a:latin typeface="BentonSans Book"/>
                <a:ea typeface="ＭＳ Ｐゴシック" charset="0"/>
                <a:cs typeface="ＭＳ Ｐゴシック" charset="0"/>
              </a:rPr>
              <a:t>Bullet Graphs</a:t>
            </a:r>
            <a:endParaRPr lang="en-US" sz="1800" dirty="0">
              <a:solidFill>
                <a:schemeClr val="tx1"/>
              </a:solidFill>
              <a:latin typeface="BentonSans Book"/>
              <a:ea typeface="ＭＳ Ｐゴシック" charset="0"/>
              <a:cs typeface="ＭＳ Ｐゴシック" charset="0"/>
            </a:endParaRPr>
          </a:p>
          <a:p>
            <a:pPr lvl="1"/>
            <a:r>
              <a:rPr lang="en-US" sz="1800" b="1" u="sng" dirty="0">
                <a:solidFill>
                  <a:srgbClr val="6666FF"/>
                </a:solidFill>
                <a:latin typeface="BentonSans Book"/>
                <a:ea typeface="ＭＳ Ｐゴシック" charset="0"/>
              </a:rPr>
              <a:t>http://onlinehelp.tableau.com/current/pro/online/mac/en-us/help.html#qs_bullet_graphs.html?Highlight=bullet</a:t>
            </a:r>
          </a:p>
          <a:p>
            <a:endParaRPr lang="en-US" dirty="0"/>
          </a:p>
        </p:txBody>
      </p:sp>
      <p:sp>
        <p:nvSpPr>
          <p:cNvPr id="4" name="Title 2">
            <a:extLst>
              <a:ext uri="{FF2B5EF4-FFF2-40B4-BE49-F238E27FC236}">
                <a16:creationId xmlns:a16="http://schemas.microsoft.com/office/drawing/2014/main" id="{9BCC213D-8B6B-4A88-8034-EE340544F657}"/>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Other Types of Graphs</a:t>
            </a:r>
          </a:p>
        </p:txBody>
      </p:sp>
    </p:spTree>
    <p:extLst>
      <p:ext uri="{BB962C8B-B14F-4D97-AF65-F5344CB8AC3E}">
        <p14:creationId xmlns:p14="http://schemas.microsoft.com/office/powerpoint/2010/main" val="1015642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5241" y="2039598"/>
            <a:ext cx="8278223" cy="354969"/>
          </a:xfrm>
        </p:spPr>
        <p:txBody>
          <a:bodyPr/>
          <a:lstStyle/>
          <a:p>
            <a:r>
              <a:rPr lang="en-US" dirty="0">
                <a:solidFill>
                  <a:schemeClr val="tx1"/>
                </a:solidFill>
              </a:rPr>
              <a:t>Control Charts</a:t>
            </a:r>
          </a:p>
        </p:txBody>
      </p:sp>
    </p:spTree>
    <p:extLst>
      <p:ext uri="{BB962C8B-B14F-4D97-AF65-F5344CB8AC3E}">
        <p14:creationId xmlns:p14="http://schemas.microsoft.com/office/powerpoint/2010/main" val="2942373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rol Charts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56882" y="930210"/>
            <a:ext cx="6310063" cy="3943979"/>
          </a:xfrm>
          <a:prstGeom prst="rect">
            <a:avLst/>
          </a:prstGeom>
        </p:spPr>
      </p:pic>
      <p:sp>
        <p:nvSpPr>
          <p:cNvPr id="4" name="Title 2">
            <a:extLst>
              <a:ext uri="{FF2B5EF4-FFF2-40B4-BE49-F238E27FC236}">
                <a16:creationId xmlns:a16="http://schemas.microsoft.com/office/drawing/2014/main" id="{69D87C38-9A64-4A2E-97D7-35D36242289B}"/>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Control Charts - 1</a:t>
            </a:r>
          </a:p>
        </p:txBody>
      </p:sp>
      <p:sp>
        <p:nvSpPr>
          <p:cNvPr id="11" name="Rectangle 10">
            <a:extLst>
              <a:ext uri="{FF2B5EF4-FFF2-40B4-BE49-F238E27FC236}">
                <a16:creationId xmlns:a16="http://schemas.microsoft.com/office/drawing/2014/main" id="{5B1A985E-CE0F-43C2-BEFC-9169D7330BB7}"/>
              </a:ext>
            </a:extLst>
          </p:cNvPr>
          <p:cNvSpPr/>
          <p:nvPr/>
        </p:nvSpPr>
        <p:spPr>
          <a:xfrm>
            <a:off x="597408" y="5313101"/>
            <a:ext cx="11415776" cy="523220"/>
          </a:xfrm>
          <a:prstGeom prst="rect">
            <a:avLst/>
          </a:prstGeom>
        </p:spPr>
        <p:txBody>
          <a:bodyPr wrap="square">
            <a:spAutoFit/>
          </a:bodyPr>
          <a:lstStyle/>
          <a:p>
            <a:pPr lvl="2"/>
            <a:r>
              <a:rPr lang="en-US" sz="1400" dirty="0"/>
              <a:t>“Lower Band” = </a:t>
            </a:r>
            <a:r>
              <a:rPr lang="en-US" sz="1400" b="1" dirty="0"/>
              <a:t>WINDOW_AVG(SUM([Defects])-WINDOW_STDEV (SUM ([Defects]) * [Standard Deviations]))</a:t>
            </a:r>
            <a:endParaRPr lang="en-US" sz="1400" dirty="0"/>
          </a:p>
          <a:p>
            <a:pPr lvl="2"/>
            <a:r>
              <a:rPr lang="en-US" sz="1400" dirty="0"/>
              <a:t>“Upper Band” = </a:t>
            </a:r>
            <a:r>
              <a:rPr lang="en-US" sz="1400" b="1" dirty="0"/>
              <a:t>WINDOW_AVG(SUM([Defects]) + (WINDOW_STDEV(SUM([Defects]) * [Standard Deviations]))</a:t>
            </a:r>
          </a:p>
        </p:txBody>
      </p:sp>
    </p:spTree>
    <p:extLst>
      <p:ext uri="{BB962C8B-B14F-4D97-AF65-F5344CB8AC3E}">
        <p14:creationId xmlns:p14="http://schemas.microsoft.com/office/powerpoint/2010/main" val="41115272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Bar Charts</a:t>
            </a:r>
          </a:p>
        </p:txBody>
      </p:sp>
      <p:pic>
        <p:nvPicPr>
          <p:cNvPr id="6" name="Bar Charts_1">
            <a:hlinkClick r:id="" action="ppaction://media"/>
            <a:extLst>
              <a:ext uri="{FF2B5EF4-FFF2-40B4-BE49-F238E27FC236}">
                <a16:creationId xmlns:a16="http://schemas.microsoft.com/office/drawing/2014/main" id="{B6A81AC9-575E-4BD4-8745-ECFC22268E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96742" y="731837"/>
            <a:ext cx="7609865" cy="4756394"/>
          </a:xfrm>
          <a:prstGeom prst="rect">
            <a:avLst/>
          </a:prstGeom>
        </p:spPr>
      </p:pic>
    </p:spTree>
    <p:extLst>
      <p:ext uri="{BB962C8B-B14F-4D97-AF65-F5344CB8AC3E}">
        <p14:creationId xmlns:p14="http://schemas.microsoft.com/office/powerpoint/2010/main" val="39801519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508000" y="961198"/>
            <a:ext cx="10972800" cy="3108543"/>
          </a:xfrm>
        </p:spPr>
        <p:txBody>
          <a:bodyPr/>
          <a:lstStyle/>
          <a:p>
            <a:pPr lvl="1"/>
            <a:r>
              <a:rPr lang="en-US" sz="2400" dirty="0">
                <a:solidFill>
                  <a:schemeClr val="tx1"/>
                </a:solidFill>
                <a:latin typeface="+mj-lt"/>
              </a:rPr>
              <a:t>Create a </a:t>
            </a:r>
            <a:r>
              <a:rPr lang="en-US" sz="2400" b="1" dirty="0">
                <a:solidFill>
                  <a:schemeClr val="tx1"/>
                </a:solidFill>
                <a:latin typeface="+mj-lt"/>
              </a:rPr>
              <a:t>parameter</a:t>
            </a:r>
            <a:r>
              <a:rPr lang="en-US" sz="2400" dirty="0">
                <a:solidFill>
                  <a:schemeClr val="tx1"/>
                </a:solidFill>
                <a:latin typeface="+mj-lt"/>
              </a:rPr>
              <a:t> named “Standard Deviations” (</a:t>
            </a:r>
            <a:r>
              <a:rPr lang="en-US" sz="2400" b="1" dirty="0">
                <a:solidFill>
                  <a:schemeClr val="tx1"/>
                </a:solidFill>
                <a:latin typeface="+mj-lt"/>
              </a:rPr>
              <a:t>integer</a:t>
            </a:r>
            <a:r>
              <a:rPr lang="en-US" sz="2400" dirty="0">
                <a:solidFill>
                  <a:schemeClr val="tx1"/>
                </a:solidFill>
                <a:latin typeface="+mj-lt"/>
              </a:rPr>
              <a:t> with allowable range 1-6), click drop-down and </a:t>
            </a:r>
            <a:r>
              <a:rPr lang="en-US" sz="2400" b="1" dirty="0">
                <a:solidFill>
                  <a:schemeClr val="tx1"/>
                </a:solidFill>
                <a:latin typeface="+mj-lt"/>
              </a:rPr>
              <a:t>Show Parameter Control</a:t>
            </a:r>
            <a:endParaRPr lang="en-US" sz="2400" dirty="0">
              <a:solidFill>
                <a:schemeClr val="tx1"/>
              </a:solidFill>
              <a:latin typeface="+mj-lt"/>
            </a:endParaRPr>
          </a:p>
          <a:p>
            <a:pPr lvl="1"/>
            <a:r>
              <a:rPr lang="en-US" sz="2400" dirty="0">
                <a:solidFill>
                  <a:schemeClr val="tx1"/>
                </a:solidFill>
                <a:latin typeface="+mj-lt"/>
              </a:rPr>
              <a:t>Create the standard deviation lines using calculations:</a:t>
            </a:r>
          </a:p>
          <a:p>
            <a:pPr lvl="2"/>
            <a:r>
              <a:rPr lang="en-US" sz="2400" dirty="0">
                <a:solidFill>
                  <a:schemeClr val="tx1"/>
                </a:solidFill>
                <a:latin typeface="+mj-lt"/>
              </a:rPr>
              <a:t>“Lower Band” = </a:t>
            </a:r>
            <a:r>
              <a:rPr lang="en-US" sz="2400" b="1" dirty="0">
                <a:solidFill>
                  <a:schemeClr val="tx1"/>
                </a:solidFill>
                <a:latin typeface="+mj-lt"/>
              </a:rPr>
              <a:t>WINDOW_AVG(SUM([Defects])-WINDOW_STDEV (SUM ([Defects]) * [Standard Deviations]))</a:t>
            </a:r>
            <a:endParaRPr lang="en-US" sz="2400" dirty="0">
              <a:solidFill>
                <a:schemeClr val="tx1"/>
              </a:solidFill>
              <a:latin typeface="+mj-lt"/>
            </a:endParaRPr>
          </a:p>
          <a:p>
            <a:pPr lvl="2"/>
            <a:r>
              <a:rPr lang="en-US" sz="2400" dirty="0">
                <a:solidFill>
                  <a:schemeClr val="tx1"/>
                </a:solidFill>
                <a:latin typeface="+mj-lt"/>
              </a:rPr>
              <a:t>“Upper Band” = </a:t>
            </a:r>
            <a:r>
              <a:rPr lang="en-US" sz="2400" b="1" dirty="0">
                <a:solidFill>
                  <a:schemeClr val="tx1"/>
                </a:solidFill>
                <a:latin typeface="+mj-lt"/>
              </a:rPr>
              <a:t>WINDOW_AVG(SUM([Defects]) + (WINDOW_STDEV(SUM([Defects]) * [Standard Deviations]))</a:t>
            </a:r>
          </a:p>
        </p:txBody>
      </p:sp>
      <p:sp>
        <p:nvSpPr>
          <p:cNvPr id="4" name="Title 2">
            <a:extLst>
              <a:ext uri="{FF2B5EF4-FFF2-40B4-BE49-F238E27FC236}">
                <a16:creationId xmlns:a16="http://schemas.microsoft.com/office/drawing/2014/main" id="{5BC91D4D-9DD1-4BC3-A8D7-07124F3BD9EF}"/>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a:t>Control Charts – 1 Steps</a:t>
            </a:r>
            <a:endParaRPr lang="en-CA" dirty="0"/>
          </a:p>
        </p:txBody>
      </p:sp>
    </p:spTree>
    <p:extLst>
      <p:ext uri="{BB962C8B-B14F-4D97-AF65-F5344CB8AC3E}">
        <p14:creationId xmlns:p14="http://schemas.microsoft.com/office/powerpoint/2010/main" val="2153676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rol Charts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4954" y="1600769"/>
            <a:ext cx="6258847" cy="3911968"/>
          </a:xfrm>
          <a:prstGeom prst="rect">
            <a:avLst/>
          </a:prstGeom>
        </p:spPr>
      </p:pic>
      <p:sp>
        <p:nvSpPr>
          <p:cNvPr id="4" name="Title 2">
            <a:extLst>
              <a:ext uri="{FF2B5EF4-FFF2-40B4-BE49-F238E27FC236}">
                <a16:creationId xmlns:a16="http://schemas.microsoft.com/office/drawing/2014/main" id="{397E218C-4D62-46E2-88C5-57A739EF4F12}"/>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Control Charts</a:t>
            </a:r>
          </a:p>
        </p:txBody>
      </p:sp>
    </p:spTree>
    <p:extLst>
      <p:ext uri="{BB962C8B-B14F-4D97-AF65-F5344CB8AC3E}">
        <p14:creationId xmlns:p14="http://schemas.microsoft.com/office/powerpoint/2010/main" val="22996287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508000" y="948497"/>
            <a:ext cx="10972800" cy="1159292"/>
          </a:xfrm>
        </p:spPr>
        <p:txBody>
          <a:bodyPr/>
          <a:lstStyle/>
          <a:p>
            <a:pPr lvl="0"/>
            <a:r>
              <a:rPr lang="en-US" sz="2400" dirty="0">
                <a:latin typeface="+mj-lt"/>
              </a:rPr>
              <a:t>Add both of the bands to a </a:t>
            </a:r>
            <a:r>
              <a:rPr lang="en-US" sz="2400" b="1" dirty="0">
                <a:latin typeface="+mj-lt"/>
              </a:rPr>
              <a:t>dual axis</a:t>
            </a:r>
            <a:r>
              <a:rPr lang="en-US" sz="2400" dirty="0">
                <a:latin typeface="+mj-lt"/>
              </a:rPr>
              <a:t> by dragging them to the right side of the viz.  Change their mark types to </a:t>
            </a:r>
            <a:r>
              <a:rPr lang="en-US" sz="2400" b="1" dirty="0">
                <a:latin typeface="+mj-lt"/>
              </a:rPr>
              <a:t>Line</a:t>
            </a:r>
            <a:r>
              <a:rPr lang="en-US" sz="2400" dirty="0">
                <a:latin typeface="+mj-lt"/>
              </a:rPr>
              <a:t>.  </a:t>
            </a:r>
          </a:p>
          <a:p>
            <a:pPr lvl="0"/>
            <a:r>
              <a:rPr lang="en-US" sz="2400" dirty="0">
                <a:latin typeface="+mj-lt"/>
              </a:rPr>
              <a:t>Double-click right axis and check </a:t>
            </a:r>
            <a:r>
              <a:rPr lang="en-US" sz="2400" b="1" dirty="0">
                <a:latin typeface="+mj-lt"/>
              </a:rPr>
              <a:t>Synchronize Axes</a:t>
            </a:r>
            <a:endParaRPr lang="en-US" sz="2400" dirty="0">
              <a:latin typeface="+mj-lt"/>
            </a:endParaRPr>
          </a:p>
        </p:txBody>
      </p:sp>
      <p:sp>
        <p:nvSpPr>
          <p:cNvPr id="4" name="Title 2">
            <a:extLst>
              <a:ext uri="{FF2B5EF4-FFF2-40B4-BE49-F238E27FC236}">
                <a16:creationId xmlns:a16="http://schemas.microsoft.com/office/drawing/2014/main" id="{6347471F-26A4-41BE-88E2-2B56F78FE44C}"/>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Control Charts</a:t>
            </a:r>
          </a:p>
        </p:txBody>
      </p:sp>
    </p:spTree>
    <p:extLst>
      <p:ext uri="{BB962C8B-B14F-4D97-AF65-F5344CB8AC3E}">
        <p14:creationId xmlns:p14="http://schemas.microsoft.com/office/powerpoint/2010/main" val="3846858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rol Charts_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2523" y="1600769"/>
            <a:ext cx="6083709" cy="3802502"/>
          </a:xfrm>
          <a:prstGeom prst="rect">
            <a:avLst/>
          </a:prstGeom>
        </p:spPr>
      </p:pic>
      <p:sp>
        <p:nvSpPr>
          <p:cNvPr id="4" name="Title 2">
            <a:extLst>
              <a:ext uri="{FF2B5EF4-FFF2-40B4-BE49-F238E27FC236}">
                <a16:creationId xmlns:a16="http://schemas.microsoft.com/office/drawing/2014/main" id="{6740C50B-556D-4079-8B9E-FF7F878DA3C8}"/>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Control Charts</a:t>
            </a:r>
          </a:p>
        </p:txBody>
      </p:sp>
    </p:spTree>
    <p:extLst>
      <p:ext uri="{BB962C8B-B14F-4D97-AF65-F5344CB8AC3E}">
        <p14:creationId xmlns:p14="http://schemas.microsoft.com/office/powerpoint/2010/main" val="21415367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4"/>
          </p:nvPr>
        </p:nvSpPr>
        <p:spPr>
          <a:xfrm>
            <a:off x="508000" y="872297"/>
            <a:ext cx="10972800" cy="2739211"/>
          </a:xfrm>
        </p:spPr>
        <p:txBody>
          <a:bodyPr/>
          <a:lstStyle/>
          <a:p>
            <a:pPr lvl="1"/>
            <a:r>
              <a:rPr lang="en-US" sz="2400" dirty="0">
                <a:solidFill>
                  <a:schemeClr val="tx1"/>
                </a:solidFill>
                <a:latin typeface="+mj-lt"/>
              </a:rPr>
              <a:t>Create a calculated field to mark any point above or below the bands as an outlier:</a:t>
            </a:r>
          </a:p>
          <a:p>
            <a:pPr lvl="2"/>
            <a:r>
              <a:rPr lang="en-US" sz="2400" dirty="0">
                <a:solidFill>
                  <a:schemeClr val="tx1"/>
                </a:solidFill>
                <a:latin typeface="+mj-lt"/>
              </a:rPr>
              <a:t>“Outliers” = </a:t>
            </a:r>
            <a:r>
              <a:rPr lang="en-US" sz="2400" b="1" dirty="0">
                <a:solidFill>
                  <a:schemeClr val="tx1"/>
                </a:solidFill>
                <a:latin typeface="+mj-lt"/>
              </a:rPr>
              <a:t>SUM([Defects]) &gt; [Upper Band] OR SUM([Defects]) &lt; [Lower Band]</a:t>
            </a:r>
          </a:p>
          <a:p>
            <a:pPr lvl="1"/>
            <a:r>
              <a:rPr lang="en-US" sz="2400" dirty="0">
                <a:solidFill>
                  <a:schemeClr val="tx1"/>
                </a:solidFill>
                <a:latin typeface="+mj-lt"/>
              </a:rPr>
              <a:t>Add the Outliers to </a:t>
            </a:r>
            <a:r>
              <a:rPr lang="en-US" sz="2400" b="1" dirty="0">
                <a:solidFill>
                  <a:schemeClr val="tx1"/>
                </a:solidFill>
                <a:latin typeface="+mj-lt"/>
              </a:rPr>
              <a:t>color</a:t>
            </a:r>
            <a:r>
              <a:rPr lang="en-US" sz="2400" dirty="0">
                <a:solidFill>
                  <a:schemeClr val="tx1"/>
                </a:solidFill>
                <a:latin typeface="+mj-lt"/>
              </a:rPr>
              <a:t> on the </a:t>
            </a:r>
            <a:r>
              <a:rPr lang="en-US" sz="2400" b="1" dirty="0">
                <a:solidFill>
                  <a:schemeClr val="tx1"/>
                </a:solidFill>
                <a:latin typeface="+mj-lt"/>
              </a:rPr>
              <a:t>defects</a:t>
            </a:r>
            <a:r>
              <a:rPr lang="en-US" sz="2400" dirty="0">
                <a:solidFill>
                  <a:schemeClr val="tx1"/>
                </a:solidFill>
                <a:latin typeface="+mj-lt"/>
              </a:rPr>
              <a:t> marks card</a:t>
            </a:r>
          </a:p>
          <a:p>
            <a:pPr lvl="1"/>
            <a:r>
              <a:rPr lang="en-US" sz="2400" dirty="0">
                <a:solidFill>
                  <a:schemeClr val="tx1"/>
                </a:solidFill>
                <a:latin typeface="+mj-lt"/>
              </a:rPr>
              <a:t>Change standard deviation slider and note changes in outlier identification!</a:t>
            </a:r>
          </a:p>
        </p:txBody>
      </p:sp>
      <p:sp>
        <p:nvSpPr>
          <p:cNvPr id="4" name="Title 2">
            <a:extLst>
              <a:ext uri="{FF2B5EF4-FFF2-40B4-BE49-F238E27FC236}">
                <a16:creationId xmlns:a16="http://schemas.microsoft.com/office/drawing/2014/main" id="{83D3B736-A183-47A4-98D6-5E0FEB30C639}"/>
              </a:ext>
            </a:extLst>
          </p:cNvPr>
          <p:cNvSpPr txBox="1">
            <a:spLocks/>
          </p:cNvSpPr>
          <p:nvPr/>
        </p:nvSpPr>
        <p:spPr>
          <a:xfrm>
            <a:off x="508000" y="61119"/>
            <a:ext cx="10972800" cy="563562"/>
          </a:xfrm>
          <a:prstGeom prst="rect">
            <a:avLst/>
          </a:prstGeom>
        </p:spPr>
        <p:txBody>
          <a:bodyPr/>
          <a:lstStyle>
            <a:lvl1pPr algn="ctr" defTabSz="914400" rtl="0" eaLnBrk="1" latinLnBrk="0" hangingPunct="1">
              <a:spcBef>
                <a:spcPct val="0"/>
              </a:spcBef>
              <a:buNone/>
              <a:defRPr sz="3600" b="1" kern="1200">
                <a:solidFill>
                  <a:schemeClr val="tx1"/>
                </a:solidFill>
                <a:latin typeface="+mj-lt"/>
                <a:ea typeface="+mj-ea"/>
                <a:cs typeface="+mj-cs"/>
              </a:defRPr>
            </a:lvl1pPr>
          </a:lstStyle>
          <a:p>
            <a:pPr fontAlgn="auto">
              <a:spcAft>
                <a:spcPts val="0"/>
              </a:spcAft>
            </a:pPr>
            <a:r>
              <a:rPr lang="en-CA" dirty="0"/>
              <a:t>Control Charts</a:t>
            </a:r>
          </a:p>
        </p:txBody>
      </p:sp>
    </p:spTree>
    <p:extLst>
      <p:ext uri="{BB962C8B-B14F-4D97-AF65-F5344CB8AC3E}">
        <p14:creationId xmlns:p14="http://schemas.microsoft.com/office/powerpoint/2010/main" val="96452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Science for Business Decisions</a:t>
            </a:r>
          </a:p>
        </p:txBody>
      </p:sp>
    </p:spTree>
    <p:extLst>
      <p:ext uri="{BB962C8B-B14F-4D97-AF65-F5344CB8AC3E}">
        <p14:creationId xmlns:p14="http://schemas.microsoft.com/office/powerpoint/2010/main" val="918110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Bar Charts</a:t>
            </a:r>
          </a:p>
        </p:txBody>
      </p:sp>
      <p:sp>
        <p:nvSpPr>
          <p:cNvPr id="4" name="Content Placeholder 1">
            <a:extLst>
              <a:ext uri="{FF2B5EF4-FFF2-40B4-BE49-F238E27FC236}">
                <a16:creationId xmlns:a16="http://schemas.microsoft.com/office/drawing/2014/main" id="{1BCA36E4-B128-4904-BF8C-63A4518E5FAE}"/>
              </a:ext>
            </a:extLst>
          </p:cNvPr>
          <p:cNvSpPr>
            <a:spLocks noGrp="1"/>
          </p:cNvSpPr>
          <p:nvPr>
            <p:ph idx="1"/>
          </p:nvPr>
        </p:nvSpPr>
        <p:spPr>
          <a:xfrm>
            <a:off x="677863" y="1295400"/>
            <a:ext cx="10820400" cy="4495800"/>
          </a:xfrm>
        </p:spPr>
        <p:txBody>
          <a:bodyPr>
            <a:normAutofit lnSpcReduction="10000"/>
          </a:bodyPr>
          <a:lstStyle/>
          <a:p>
            <a:r>
              <a:rPr lang="en-US" dirty="0"/>
              <a:t>Let’s Analyze </a:t>
            </a:r>
            <a:r>
              <a:rPr lang="en-US" b="1" dirty="0"/>
              <a:t>Sales</a:t>
            </a:r>
            <a:r>
              <a:rPr lang="en-US" dirty="0"/>
              <a:t> (double click) by </a:t>
            </a:r>
            <a:r>
              <a:rPr lang="en-US" b="1" dirty="0"/>
              <a:t>Category</a:t>
            </a:r>
            <a:r>
              <a:rPr lang="en-US" dirty="0"/>
              <a:t> (double click) and drill down to </a:t>
            </a:r>
            <a:r>
              <a:rPr lang="en-US" b="1" dirty="0"/>
              <a:t>Sub-Category</a:t>
            </a:r>
            <a:r>
              <a:rPr lang="en-US" dirty="0"/>
              <a:t> (drag to Columns, left of Category).</a:t>
            </a:r>
          </a:p>
          <a:p>
            <a:r>
              <a:rPr lang="en-US" dirty="0"/>
              <a:t>To make this easier to read let’s rotate it (click </a:t>
            </a:r>
            <a:r>
              <a:rPr lang="en-US" b="1" dirty="0"/>
              <a:t>Swap</a:t>
            </a:r>
            <a:r>
              <a:rPr lang="en-US" dirty="0"/>
              <a:t> in the toolbar) and sort it (click </a:t>
            </a:r>
            <a:r>
              <a:rPr lang="en-US" b="1" dirty="0"/>
              <a:t>Sort</a:t>
            </a:r>
            <a:r>
              <a:rPr lang="en-US" dirty="0"/>
              <a:t> icon).</a:t>
            </a:r>
          </a:p>
          <a:p>
            <a:r>
              <a:rPr lang="en-US" dirty="0"/>
              <a:t>This provides us a sorted view of </a:t>
            </a:r>
            <a:r>
              <a:rPr lang="en-US" dirty="0">
                <a:effectLst>
                  <a:outerShdw blurRad="38100" dist="38100" dir="2700000" algn="tl">
                    <a:srgbClr val="000000">
                      <a:alpha val="43137"/>
                    </a:srgbClr>
                  </a:outerShdw>
                </a:effectLst>
              </a:rPr>
              <a:t>Sales</a:t>
            </a:r>
            <a:r>
              <a:rPr lang="en-US" dirty="0"/>
              <a:t> by </a:t>
            </a:r>
            <a:r>
              <a:rPr lang="en-US" b="1" dirty="0"/>
              <a:t>Sub-Category</a:t>
            </a:r>
            <a:r>
              <a:rPr lang="en-US" dirty="0"/>
              <a:t>. </a:t>
            </a:r>
          </a:p>
          <a:p>
            <a:r>
              <a:rPr lang="en-US" dirty="0"/>
              <a:t> For example, Furniture (especially Chairs) seems to be selling well.  </a:t>
            </a:r>
          </a:p>
          <a:p>
            <a:r>
              <a:rPr lang="en-US" dirty="0"/>
              <a:t>What about Profits?</a:t>
            </a:r>
          </a:p>
        </p:txBody>
      </p:sp>
    </p:spTree>
    <p:extLst>
      <p:ext uri="{BB962C8B-B14F-4D97-AF65-F5344CB8AC3E}">
        <p14:creationId xmlns:p14="http://schemas.microsoft.com/office/powerpoint/2010/main" val="529952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Bar Charts</a:t>
            </a:r>
          </a:p>
        </p:txBody>
      </p:sp>
      <p:pic>
        <p:nvPicPr>
          <p:cNvPr id="4" name="Basic Charts_">
            <a:hlinkClick r:id="" action="ppaction://media"/>
            <a:extLst>
              <a:ext uri="{FF2B5EF4-FFF2-40B4-BE49-F238E27FC236}">
                <a16:creationId xmlns:a16="http://schemas.microsoft.com/office/drawing/2014/main" id="{54B572DC-9D2E-439B-A4DB-FD757C39DE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07442" y="1781686"/>
            <a:ext cx="6773916" cy="4233901"/>
          </a:xfrm>
          <a:prstGeom prst="rect">
            <a:avLst/>
          </a:prstGeom>
        </p:spPr>
      </p:pic>
      <p:sp>
        <p:nvSpPr>
          <p:cNvPr id="5" name="Rectangle 4">
            <a:extLst>
              <a:ext uri="{FF2B5EF4-FFF2-40B4-BE49-F238E27FC236}">
                <a16:creationId xmlns:a16="http://schemas.microsoft.com/office/drawing/2014/main" id="{1A33818B-C92C-4C10-AEC4-ADE3FF14DFB6}"/>
              </a:ext>
            </a:extLst>
          </p:cNvPr>
          <p:cNvSpPr/>
          <p:nvPr/>
        </p:nvSpPr>
        <p:spPr>
          <a:xfrm>
            <a:off x="508000" y="1023774"/>
            <a:ext cx="8715513" cy="553998"/>
          </a:xfrm>
          <a:prstGeom prst="rect">
            <a:avLst/>
          </a:prstGeom>
        </p:spPr>
        <p:txBody>
          <a:bodyPr wrap="square">
            <a:spAutoFit/>
          </a:bodyPr>
          <a:lstStyle/>
          <a:p>
            <a:r>
              <a:rPr lang="en-US" sz="1500" dirty="0"/>
              <a:t>Drag </a:t>
            </a:r>
            <a:r>
              <a:rPr lang="en-US" sz="1500" b="1" dirty="0"/>
              <a:t>Profit</a:t>
            </a:r>
            <a:r>
              <a:rPr lang="en-US" sz="1500" dirty="0"/>
              <a:t> out so you get the “show me” cursor. Drop it and Tableau will use it on the Color shelf.  It’s clear that Tables are not profitable – and Global Superstore is selling lots of them!  Not good. </a:t>
            </a:r>
          </a:p>
        </p:txBody>
      </p:sp>
    </p:spTree>
    <p:extLst>
      <p:ext uri="{BB962C8B-B14F-4D97-AF65-F5344CB8AC3E}">
        <p14:creationId xmlns:p14="http://schemas.microsoft.com/office/powerpoint/2010/main" val="13729864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Bar Charts</a:t>
            </a:r>
          </a:p>
        </p:txBody>
      </p:sp>
      <p:sp>
        <p:nvSpPr>
          <p:cNvPr id="4" name="Content Placeholder 1">
            <a:extLst>
              <a:ext uri="{FF2B5EF4-FFF2-40B4-BE49-F238E27FC236}">
                <a16:creationId xmlns:a16="http://schemas.microsoft.com/office/drawing/2014/main" id="{9DE58C5D-771E-4656-9AF8-2953794AA4DE}"/>
              </a:ext>
            </a:extLst>
          </p:cNvPr>
          <p:cNvSpPr txBox="1">
            <a:spLocks/>
          </p:cNvSpPr>
          <p:nvPr/>
        </p:nvSpPr>
        <p:spPr>
          <a:xfrm>
            <a:off x="2909010" y="1351584"/>
            <a:ext cx="7535470" cy="107721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a:t>The Show Me pane provides other possibilities for visualizing the data we have selected,</a:t>
            </a:r>
          </a:p>
          <a:p>
            <a:pPr fontAlgn="auto">
              <a:spcAft>
                <a:spcPts val="0"/>
              </a:spcAft>
            </a:pPr>
            <a:r>
              <a:rPr lang="en-US" dirty="0"/>
              <a:t>Experiment by clicking a couple of options to see what happens, </a:t>
            </a:r>
          </a:p>
          <a:p>
            <a:pPr fontAlgn="auto">
              <a:spcAft>
                <a:spcPts val="0"/>
              </a:spcAft>
            </a:pPr>
            <a:r>
              <a:rPr lang="en-US" dirty="0"/>
              <a:t>When done experimenting, use the Back button to return to our bar chart.</a:t>
            </a:r>
          </a:p>
        </p:txBody>
      </p:sp>
      <p:pic>
        <p:nvPicPr>
          <p:cNvPr id="5" name="Picture 4">
            <a:extLst>
              <a:ext uri="{FF2B5EF4-FFF2-40B4-BE49-F238E27FC236}">
                <a16:creationId xmlns:a16="http://schemas.microsoft.com/office/drawing/2014/main" id="{72FCE3A1-EDC1-4372-B870-A1C070CFCDAC}"/>
              </a:ext>
            </a:extLst>
          </p:cNvPr>
          <p:cNvPicPr>
            <a:picLocks noChangeAspect="1"/>
          </p:cNvPicPr>
          <p:nvPr/>
        </p:nvPicPr>
        <p:blipFill>
          <a:blip r:embed="rId3"/>
          <a:stretch>
            <a:fillRect/>
          </a:stretch>
        </p:blipFill>
        <p:spPr>
          <a:xfrm>
            <a:off x="508000" y="911655"/>
            <a:ext cx="2069000" cy="4879545"/>
          </a:xfrm>
          <a:prstGeom prst="rect">
            <a:avLst/>
          </a:prstGeom>
        </p:spPr>
      </p:pic>
    </p:spTree>
    <p:extLst>
      <p:ext uri="{BB962C8B-B14F-4D97-AF65-F5344CB8AC3E}">
        <p14:creationId xmlns:p14="http://schemas.microsoft.com/office/powerpoint/2010/main" val="539359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Bar Charts – Group and Create Alias</a:t>
            </a:r>
          </a:p>
        </p:txBody>
      </p:sp>
      <p:pic>
        <p:nvPicPr>
          <p:cNvPr id="5" name="Bar Charts_2">
            <a:hlinkClick r:id="" action="ppaction://media"/>
            <a:extLst>
              <a:ext uri="{FF2B5EF4-FFF2-40B4-BE49-F238E27FC236}">
                <a16:creationId xmlns:a16="http://schemas.microsoft.com/office/drawing/2014/main" id="{DA8D40E9-6F18-4DCE-8FCF-2D88D75C40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558" y="964664"/>
            <a:ext cx="7162884" cy="4477018"/>
          </a:xfrm>
          <a:prstGeom prst="rect">
            <a:avLst/>
          </a:prstGeom>
        </p:spPr>
      </p:pic>
    </p:spTree>
    <p:extLst>
      <p:ext uri="{BB962C8B-B14F-4D97-AF65-F5344CB8AC3E}">
        <p14:creationId xmlns:p14="http://schemas.microsoft.com/office/powerpoint/2010/main" val="139734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Bar Charts – Group and Create Alias</a:t>
            </a:r>
          </a:p>
        </p:txBody>
      </p:sp>
      <p:sp>
        <p:nvSpPr>
          <p:cNvPr id="6" name="Content Placeholder 1">
            <a:extLst>
              <a:ext uri="{FF2B5EF4-FFF2-40B4-BE49-F238E27FC236}">
                <a16:creationId xmlns:a16="http://schemas.microsoft.com/office/drawing/2014/main" id="{A3E74D4A-06EE-4487-BA18-473507B4812F}"/>
              </a:ext>
            </a:extLst>
          </p:cNvPr>
          <p:cNvSpPr txBox="1">
            <a:spLocks/>
          </p:cNvSpPr>
          <p:nvPr/>
        </p:nvSpPr>
        <p:spPr>
          <a:xfrm>
            <a:off x="508000" y="781740"/>
            <a:ext cx="11538226" cy="547328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sz="2000" dirty="0"/>
              <a:t>let’s select the </a:t>
            </a:r>
            <a:r>
              <a:rPr lang="en-US" sz="2000" b="1" dirty="0"/>
              <a:t>Office Supplies </a:t>
            </a:r>
            <a:r>
              <a:rPr lang="en-US" sz="2000" dirty="0"/>
              <a:t>categories (hold down CTRL and select the words you want to group),</a:t>
            </a:r>
          </a:p>
          <a:p>
            <a:pPr fontAlgn="auto">
              <a:spcAft>
                <a:spcPts val="0"/>
              </a:spcAft>
            </a:pPr>
            <a:r>
              <a:rPr lang="en-US" sz="2000" dirty="0"/>
              <a:t>When they are all selected, click on the paper clip to </a:t>
            </a:r>
            <a:r>
              <a:rPr lang="en-US" sz="2000" b="1" dirty="0"/>
              <a:t>Group</a:t>
            </a:r>
            <a:r>
              <a:rPr lang="en-US" sz="2000" dirty="0"/>
              <a:t> them. </a:t>
            </a:r>
          </a:p>
          <a:p>
            <a:pPr fontAlgn="auto">
              <a:spcAft>
                <a:spcPts val="0"/>
              </a:spcAft>
            </a:pPr>
            <a:r>
              <a:rPr lang="en-US" sz="2000" dirty="0"/>
              <a:t>Now </a:t>
            </a:r>
            <a:r>
              <a:rPr lang="en-US" sz="2000" b="1" dirty="0"/>
              <a:t>Right-click</a:t>
            </a:r>
            <a:r>
              <a:rPr lang="en-US" sz="2000" dirty="0"/>
              <a:t> and </a:t>
            </a:r>
            <a:r>
              <a:rPr lang="en-US" sz="2000" b="1" dirty="0"/>
              <a:t>Edit Alias</a:t>
            </a:r>
            <a:r>
              <a:rPr lang="en-US" sz="2000" dirty="0"/>
              <a:t> to rename the group.</a:t>
            </a:r>
          </a:p>
          <a:p>
            <a:pPr marL="0" indent="0" fontAlgn="auto">
              <a:spcAft>
                <a:spcPts val="0"/>
              </a:spcAft>
              <a:buNone/>
            </a:pPr>
            <a:r>
              <a:rPr lang="en-US" sz="2000" dirty="0"/>
              <a:t>It is important to understand that this </a:t>
            </a:r>
            <a:r>
              <a:rPr lang="en-US" sz="2000" u="sng" dirty="0"/>
              <a:t>does not change</a:t>
            </a:r>
            <a:r>
              <a:rPr lang="en-US" sz="2000" dirty="0"/>
              <a:t> the underlying data – the original sub-categories are still there.</a:t>
            </a:r>
            <a:br>
              <a:rPr lang="en-US" sz="2000" dirty="0"/>
            </a:br>
            <a:endParaRPr lang="en-US" sz="2000" dirty="0"/>
          </a:p>
          <a:p>
            <a:pPr fontAlgn="auto">
              <a:spcAft>
                <a:spcPts val="0"/>
              </a:spcAft>
            </a:pPr>
            <a:r>
              <a:rPr lang="en-US" sz="2000" dirty="0"/>
              <a:t>Now we see that there is a problem in Tables.  </a:t>
            </a:r>
            <a:r>
              <a:rPr lang="en-US" sz="2000" b="1" dirty="0"/>
              <a:t>Right-click</a:t>
            </a:r>
            <a:r>
              <a:rPr lang="en-US" sz="2000" dirty="0"/>
              <a:t> Tables and select </a:t>
            </a:r>
            <a:r>
              <a:rPr lang="en-US" sz="2000" b="1" dirty="0"/>
              <a:t>Keep Only</a:t>
            </a:r>
            <a:r>
              <a:rPr lang="en-US" sz="2000" dirty="0"/>
              <a:t>.</a:t>
            </a:r>
          </a:p>
          <a:p>
            <a:pPr marL="0" indent="0" fontAlgn="auto">
              <a:spcAft>
                <a:spcPts val="0"/>
              </a:spcAft>
              <a:buNone/>
            </a:pPr>
            <a:r>
              <a:rPr lang="en-US" sz="2000" dirty="0"/>
              <a:t>Now that we are just looking at Tables, let’s drill all the way down to the Product level. </a:t>
            </a:r>
          </a:p>
          <a:p>
            <a:pPr fontAlgn="auto">
              <a:spcAft>
                <a:spcPts val="0"/>
              </a:spcAft>
            </a:pPr>
            <a:r>
              <a:rPr lang="en-US" sz="2000" dirty="0"/>
              <a:t>Drag out the </a:t>
            </a:r>
            <a:r>
              <a:rPr lang="en-US" sz="2000" b="1" dirty="0"/>
              <a:t>Product Name</a:t>
            </a:r>
            <a:r>
              <a:rPr lang="en-US" sz="2000" dirty="0"/>
              <a:t> to the viz and, </a:t>
            </a:r>
          </a:p>
          <a:p>
            <a:pPr fontAlgn="auto">
              <a:spcAft>
                <a:spcPts val="0"/>
              </a:spcAft>
            </a:pPr>
            <a:r>
              <a:rPr lang="en-US" sz="2000" b="1" dirty="0"/>
              <a:t>Sort</a:t>
            </a:r>
            <a:r>
              <a:rPr lang="en-US" sz="2000" dirty="0"/>
              <a:t> descending.</a:t>
            </a:r>
            <a:br>
              <a:rPr lang="en-US" sz="2000" dirty="0"/>
            </a:br>
            <a:endParaRPr lang="en-US" sz="2000" dirty="0"/>
          </a:p>
          <a:p>
            <a:pPr marL="0" indent="0" fontAlgn="auto">
              <a:spcAft>
                <a:spcPts val="0"/>
              </a:spcAft>
              <a:buNone/>
            </a:pPr>
            <a:r>
              <a:rPr lang="en-US" sz="2000" dirty="0"/>
              <a:t>Finally let’s look at the actual underlying data from our top selling product here. </a:t>
            </a:r>
          </a:p>
          <a:p>
            <a:pPr fontAlgn="auto">
              <a:spcAft>
                <a:spcPts val="0"/>
              </a:spcAft>
            </a:pPr>
            <a:r>
              <a:rPr lang="en-US" sz="2000" dirty="0"/>
              <a:t>Click the first bar… </a:t>
            </a:r>
          </a:p>
          <a:p>
            <a:pPr fontAlgn="auto">
              <a:spcAft>
                <a:spcPts val="0"/>
              </a:spcAft>
            </a:pPr>
            <a:r>
              <a:rPr lang="en-US" sz="2000" b="1" dirty="0"/>
              <a:t>View Data</a:t>
            </a:r>
            <a:r>
              <a:rPr lang="en-US" sz="2000" dirty="0"/>
              <a:t>, </a:t>
            </a:r>
            <a:r>
              <a:rPr lang="en-US" sz="2000" b="1" dirty="0"/>
              <a:t>Full Data</a:t>
            </a:r>
            <a:r>
              <a:rPr lang="en-US" sz="2000" dirty="0"/>
              <a:t> tab. </a:t>
            </a:r>
          </a:p>
          <a:p>
            <a:pPr marL="0" indent="0" fontAlgn="auto">
              <a:spcAft>
                <a:spcPts val="0"/>
              </a:spcAft>
              <a:buNone/>
            </a:pPr>
            <a:r>
              <a:rPr lang="en-US" sz="2000" dirty="0"/>
              <a:t>And now I have a nice list of transactions that I might want to investigate.</a:t>
            </a:r>
          </a:p>
          <a:p>
            <a:pPr marL="0" indent="0" fontAlgn="auto">
              <a:spcAft>
                <a:spcPts val="0"/>
              </a:spcAft>
              <a:buNone/>
            </a:pPr>
            <a:endParaRPr lang="en-US" dirty="0"/>
          </a:p>
          <a:p>
            <a:pPr indent="0" fontAlgn="auto">
              <a:spcAft>
                <a:spcPts val="0"/>
              </a:spcAft>
              <a:buFont typeface="Arial" pitchFamily="34" charset="0"/>
              <a:buNone/>
            </a:pPr>
            <a:endParaRPr lang="en-US" dirty="0"/>
          </a:p>
        </p:txBody>
      </p:sp>
    </p:spTree>
    <p:extLst>
      <p:ext uri="{BB962C8B-B14F-4D97-AF65-F5344CB8AC3E}">
        <p14:creationId xmlns:p14="http://schemas.microsoft.com/office/powerpoint/2010/main" val="240686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5241" y="2039598"/>
            <a:ext cx="8278223" cy="354969"/>
          </a:xfrm>
        </p:spPr>
        <p:txBody>
          <a:bodyPr/>
          <a:lstStyle/>
          <a:p>
            <a:r>
              <a:rPr lang="en-US" dirty="0">
                <a:solidFill>
                  <a:schemeClr val="tx1"/>
                </a:solidFill>
              </a:rPr>
              <a:t>Scatterplots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THEME_BG_IMAGE" val=""/>
  <p:tag name="MMPROD_TAG_VCONFIG" val="PD94bWwgdmVyc2lvbj0iMS4wIiBlbmNvZGluZz0iVVRGLTgiPz4NCjxjb25maWd1cmF0aW9uPg0KCTxicmFuZGluZz4NCgkJPHVpZm9udCBuYW1lPSJGT05UX05PVEVTX1RFWFQiIHZhbHVlPSJWZXJkYW5hLDksZmFsc2UsZmFsc2UsZmFsc2UiLz4NCgk8L2JyYW5kaW5nPg0KCTxjb2xvcnM+DQoJCTx1aWNvbG9yIG5hbWU9InByaW1hcnkiIHZhbHVlPSIweDZGODQ4OCIvPg0KCQk8dWljb2xvciBuYW1lPSJnbG93IiB2YWx1ZT0iMHgzNUQzMzQiLz4NCgkJPHVpY29sb3IgbmFtZT0idGV4dCIgdmFsdWU9IjB4RkZGRkZGIi8+DQoJCTx1aWNvbG9yIG5hbWU9ImxpZ2h0IiB2YWx1ZT0iMHg0RTVENjAiLz4NCgkJPHVpY29sb3IgbmFtZT0ic2hhZG93IiB2YWx1ZT0iMHgwMDAwMDAiLz4NCgkJPHVpY29sb3IgbmFtZT0iYmFja2dyb3VuZCIgdmFsdWU9IjB4NzI3OTcxIi8+DQoJPC9jb2xvcnM+DQoJPGxheW91dD4NCgkJPHVpc2hvdyBuYW1lPSJwcmVzZW50YXRpb250aXRsZSIgdmFsdWU9InRydWUiLz4NCgkJPHVpc2hvdyBuYW1lPSJwcmVzZW50ZXJwaG90byIgdmFsdWU9InRydWUiLz4NCgkJPHVpc2hvdyBuYW1lPSJwcmVzZW50ZXJuYW1lIiB2YWx1ZT0idHJ1ZSIvPg0KCQk8dWlzaG93IG5hbWU9InByZXNlbnRlcnRpdGxlIiB2YWx1ZT0idHJ1ZSIvPg0KCQk8dWlzaG93IG5hbWU9InByZXNlbnRlcmVtYWlsIiB2YWx1ZT0idHJ1ZSIvPg0KCQk8dWlzaG93IG5hbWU9InByZXNlbnRlcmJpbyIgdmFsdWU9InRydWUiLz4NCgkJPHVpc2hvdyBuYW1lPSJjb21wYW55bG9nbyIgdmFsdWU9InRydWUiLz4NCgkJPHVpc2hvdyBuYW1lPSJzaWRlYmFyIiB2YWx1ZT0idHJ1ZSIvPg0KCQk8dWlzaG93IG5hbWU9Im91dGxpbmUiIHZhbHVlPSJ0cnVlIi8+DQoJCTx1aXNob3cgbmFtZT0idGh1bWJuYWlsIiB2YWx1ZT0idHJ1ZSIvPg0KCQk8dWlzaG93IG5hbWU9Im5vdGVzIiB2YWx1ZT0idHJ1ZSIvPg0KCQk8dWlzaG93IG5hbWU9InNlYXJjaCIgdmFsdWU9InRydWUiLz4NCgkJPHVpc2hvdyBuYW1lPSJxdWl6IiB2YWx1ZT0idHJ1ZSIvPg0KCQk8dWlzaG93IG5hbWU9ImF0dGFjaG1lbnRzIiB2YWx1ZT0idHJ1ZSIvPg0KCQk8dWlzaG93IG5hbWU9InV0aWxzIiB2YWx1ZT0idHJ1ZSIvPg0KCQk8dWlzaG93IG5hbWU9InZvbHVtZSIgdmFsdWU9InRydWUiLz4NCgkJPHVpc2hvdyBuYW1lPSJwbGF5YmFyIiB2YWx1ZT0idHJ1ZSIvPg0KCQk8dWlzaG93IG5hbWU9InRhbGtpbmdoZWFkIiB2YWx1ZT0idHJ1ZSIvPg0KCQk8dWlzaG93IG5hbWU9InNpZGViYXJvbnJpZ2h0IiB2YWx1ZT0idHJ1ZSIvPg0KCQk8dWlzaG93IG5hbWU9InZpZXdjaGFuZ2UiIHZhbHVlPSJ0cnVlIi8+DQoJCTx1aXNob3cgbmFtZT0iYWx3YXlzU2NydW5jaCIgdmFsdWU9ImZhbHNlIi8+DQoJCTx1aXNob3cgbmFtZT0iaW5pdGlhbGRpc3BsYXltb2RlaXNub3JtYWwiIHZhbHVlPSJ0cnVlIi8+DQoJCTx1aXJlcGxhY2UgbmFtZT0ibG9nbyIgdmFsdWU9IiIvPg0KCQk8dWlyZXBsYWNlIG5hbWU9ImJnaW1hZ2UiIHZhbHVlPSIiLz4NCgkJPHVpcmVwbGFjZSBuYW1lPSJpbml0aWFsdGFiIiB2YWx1ZT0ib3V0bGluZSIvPg0KCTwvbGF5b3V0Pg0KCTxsYW5ndWFnZSBpZD0iZW4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DQoJCTx1aXRleHQgbmFtZT0iU0NSVUJCQVJTVEFUVVNfTk9BVURJTyIgdmFsdWU9Ik5vIEF1ZGlvIi8+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DQoJCTx1aXRleHQgbmFtZT0iU0NSVUJCQVJTVEFUVVNfUkVWSUVXUVVJWiIgdmFsdWU9IlJldmlld2luZyBRdWl6Ii8+DQoJCTwhLS0gc3Vic3RpdHV0aW9uOiAlbSA9PSBtaW51dGVzIHJlbWFpbmluZyAtLT4NCgkJPCEtLSBzdWJzdGl0dXRpb246ICVzID09IHNlY29uZHMgcmVtYWluaW5nIC0tPg0KCQk8dWl0ZXh0IG5hbWU9IkVMQVBTRUQiIHZhbHVlPSIlbSBNaW51dGVzICVzIFNlY29uZHMgUmVtYWluaW5nIi8+DQoJCTx1aXRleHQgbmFtZT0iTk9URk9VTkQiIHZhbHVlPSJOb3RoaW5nIEZvdW5kIi8+DQoJCTx1aXRleHQgbmFtZT0iQVRUQUNITUVOVFMiIHZhbHVlPSJBdHRhY2htZW50cyIvPg0KCQk8IS0tIHN1YnN0aXR1dGlvbjogJXAgPT0gY3VycmVudCBzcGVha2VyJ3MgdGl0bGUgLS0+DQoJCTx1aXRleHQgbmFtZT0iQklPV0lOX1RJVExFIiB2YWx1ZT0iQmlvOiAlcCIvPg0KCQk8dWl0ZXh0IG5hbWU9IkJJT0JUTl9USVRMRSIgdmFsdWU9IkJpbyIvPg0KCQk8dWl0ZXh0IG5hbWU9IkRJVklERVJCVE5fVElUTEUiIHZhbHVlPSJ8Ii8+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DQoJCTwhLS1xdWl6IHBvZCBhbmQgbWVzc2FnZSBib3ggdGV4dHMtLT4NCgkJPHVpdGV4dCBuYW1lPSJRVUlaUE9EX1FVSVpfQVRURU1QVCIgdmFsdWU9IlF1aXogQXR0ZW1wdDoiLz4NCgkJPHVpdGV4dCBuYW1lPSJRVUlaUE9EX1FVSVpfQVRURU1QVF9WQUxVRSIgdmFsdWU9IiVuIG9mICV0Ii8+DQoJCTx1aXRleHQgbmFtZT0iUVVJWlBPRF9RVUlaX1NDT1JFIiB2YWx1ZT0iU2NvcmVkOiIvPg0KCQk8dWl0ZXh0IG5hbWU9IlFVSVpQT0RfUVVJWl9QQVNTU0NPUkUiIHZhbHVlPSJQYXNzaW5nIFNjb3JlOiIvPg0KCQk8dWl0ZXh0IG5hbWU9IlFVSVpQT0RfUVVJWl9NQVhTQ09SRSIgdmFsdWU9Ik1heCBTY29yZToiLz4NCgkJPHVpdGV4dCBuYW1lPSJRVUlaUE9EX1FVRVNBVE1QVF9TVFIiIHZhbHVlPSJBdHRlbXB0OiAlbiBvZiAldCIvPg0KCQk8dWl0ZXh0IG5hbWU9IlFVSVpQT0RfUVVFU1RZUEVfU1RSIiB2YWx1ZT0iVHlwZTogJXMiLz4NCgkJPHVpdGV4dCBuYW1lPSJRVUlaUE9EX1FVRVNUWVBFX0dSRCIgdmFsdWU9IkdyYWRlZCIvPg0KCQk8dWl0ZXh0IG5hbWU9IlFVSVpQT0RfUVVFU1RZUEVfU1ZZIiB2YWx1ZT0iU3VydmV5Ii8+DQoJCTx1aXRleHQgbmFtZT0iUVVJWlBPRF9RVUlaQVRNUFRfSU5GIiB2YWx1ZT0iSW5maW5pdGUiLz4NCgkJPHVpdGV4dCBuYW1lPSJRVUlaUE9EX1FVRVNBVE1QVF9JTkYiIHZhbHVlPSJJbmZpbml0ZSIvPg0KCQk8dWl0ZXh0IG5hbWU9IldBUk5JTkdNU0dfWUVTU1RSSU5HIiB2YWx1ZT0iWWVzIi8+DQoJCTx1aXRleHQgbmFtZT0iV0FSTklOR01TR19OT1NUUklORyIgdmFsdWU9Ik5vIi8+DQoJCTx1aXRleHQgbmFtZT0iV0FSTklOR01TR19USVRMRVNUUklORyIgdmFsdWU9IlF1aXogTmF2aWdhdGlvbiBXYXJuaW5nIi8+DQoJCTx1aXRleHQgbmFtZT0iV0FSTklOR01TR19NU0dTVFJJTkciIHZhbHVlPSJUaGVyZSBhcmUgdW4tYXR0ZW1wdGVkIHF1ZXN0aW9ucyBpbiB0aGlzIFF1aXouJiN4QTsmI3hBO0NsaWNraW5nIFllcyB3aWxsIHRha2UgeW91IG91dCBvZiB0aGUgUXVpei4gQ2xpY2sgTm8gdG8gY29udGludWUgdGhlIFF1aXouIi8+DQoJCTx1aXRleHQgbmFtZT0iSU5GT1JNQVRJT05fSDI2NF9GTEFTSFBMQVlFUiIgdmFsdWU9IlRoZSBjdXJyZW50IHZlcnNpb24gb2YgRmxhc2ggUGxheWVyIGluc3RhbGxlZCBvbiB5b3VyIG1hY2hpbmUgZG9lcyBub3Qgc3VwcG9ydCB0aGlzIHZpZGVvLiBDbGljayBvbiB0aGUgdmlkZW8gYXJlYSB0byBkb3dubG9hZCB0aGUgbGF0ZXN0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U2hvdyBzaWRlYmFyIHRvIHBhcnRpY2lwYW50cyIvPg0KCQk8dWl0ZXh0IG5hbWU9Ik1VVEUiIHZhbHVlPSJNdXRlIi8+DQoJCTx1aXRleHQgbmFtZT0iRE9DV1JBUF9USVRMRSIgdmFsdWU9IlByZXNlbnRlciBGaWxlIEF0dGFjaG1lbnQiLz4NCgkJPHVpdGV4dCBuYW1lPSJET0NXUkFQX01TRyIgdmFsdWU9IlNhdmUgdG8gTXkgQ29tcHV0ZXIiLz4NCgkJPHVpdGV4dCBuYW1lPSJET0NXUkFQX1BST01QVCIgdmFsdWU9IkNsaWNrIHRvIERvd25sb2FkIi8+DQoJPC9sYW5ndWFnZT4NCgk8bGFuZ3VhZ2UgaWQ9ImRl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ZvbGllICVuIi8+DQoJCTwhLS0gc3Vic3RpdHV0aW9uOiAlbiA9PSBzbGlkZSBudW1iZXIgLS0+DQoJCTwhLS0gc3Vic3RpdHV0aW9uOiAldCA9PSB0b3RhbCBzbGlkZSBjb3VudCAtLT4NCgkJPHVpdGV4dCBuYW1lPSJTQ1JVQkJBUlNUQVRVU19TTElERUlORk8iIHZhbHVlPSJGb2xpZSAlbiAvICV0IHwgIi8+DQoJCTx1aXRleHQgbmFtZT0iU0NSVUJCQVJTVEFUVVNfU1RPUFBFRCIgdmFsdWU9IkJlZW5kZXQiLz4NCgkJPHVpdGV4dCBuYW1lPSJTQ1JVQkJBUlNUQVRVU19QTEFZSU5HIiB2YWx1ZT0iV2llZGVyZ2FiZSIvPg0KCQk8dWl0ZXh0IG5hbWU9IlNDUlVCQkFSU1RBVFVTX05PQVVESU8iIHZhbHVlPSJLZWluIEF1ZGlvIi8+DQoJCTx1aXRleHQgbmFtZT0iU0NSVUJCQVJTVEFUVVNfVklEUExBWUlORyIgdmFsdWU9IlZpZGVvIHdpcmQgYWJnZXNwaWVsdCIvPg0KCQk8dWl0ZXh0IG5hbWU9IlNDUlVCQkFSU1RBVFVTX0xPQURJTkciIHZhbHVlPSJMYWRlbiIvPg0KCQk8dWl0ZXh0IG5hbWU9IlNDUlVCQkFSU1RBVFVTX0JVRkZFUklORyIgdmFsdWU9IlB1ZmZlcm4iLz4NCgkJPHVpdGV4dCBuYW1lPSJTQ1JVQkJBUlNUQVRVU19RVUVTVElPTiIgdmFsdWU9IkZyYWdlIGJlYW50d29ydGVuIi8+DQoJCTx1aXRleHQgbmFtZT0iU0NSVUJCQVJTVEFUVVNfUkVWSUVXUVVJWiIgdmFsdWU9Ik5vY2htYWxzIGR1cmNoc2VoZW4iLz4NCgkJPCEtLSBzdWJzdGl0dXRpb246ICVtID09IG1pbnV0ZXMgcmVtYWluaW5nIC0tPg0KCQk8IS0tIHN1YnN0aXR1dGlvbjogJXMgPT0gc2Vjb25kcyByZW1haW5pbmcgLS0+DQoJCTx1aXRleHQgbmFtZT0iRUxBUFNFRCIgdmFsdWU9IlJlc3RkYXVlcjogJW0gTWludXRlbiAlcyBTZWt1bmRlbiIvPg0KCQk8dWl0ZXh0IG5hbWU9Ik5PVEZPVU5EIiB2YWx1ZT0iTmljaHRzIGdlZnVuZGVuIi8+DQoJCTx1aXRleHQgbmFtZT0iQVRUQUNITUVOVFMiIHZhbHVlPSJBbmxhZ2VuIi8+DQoJCTwhLS0gc3Vic3RpdHV0aW9uOiAlcCA9PSBjdXJyZW50IHNwZWFrZXIncyB0aXRsZSAtLT4NCgkJPHVpdGV4dCBuYW1lPSJCSU9XSU5fVElUTEUiIHZhbHVlPSJTcHJlY2hlcjogJXAiLz4NCgkJPHVpdGV4dCBuYW1lPSJCSU9CVE5fVElUTEUiIHZhbHVlPSJTcHJlY2hlciIvPg0KCQk8dWl0ZXh0IG5hbWU9IkRJVklERVJCVE5fVElUTEUiIHZhbHVlPSJ8Ii8+DQoJCTx1aXRleHQgbmFtZT0iQ09OVEFDVEJUTl9USVRMRSIgdmFsdWU9IktvbnRha3QiLz4NCgkJPHVpdGV4dCBuYW1lPSJUQUJfUVVJWiIgdmFsdWU9IlF1aXoiLz4NCgkJPHVpdGV4dCBuYW1lPSJUQUJfT1VUTElORSIgdmFsdWU9IlN0cnVrdHVyIi8+DQoJCTx1aXRleHQgbmFtZT0iVEFCX1RIVU1CIiB2YWx1ZT0iTWluaWF0dXIiLz4NCgkJPHVpdGV4dCBuYW1lPSJUQUJfTk9URVMiIHZhbHVlPSJOb3RpemVuIi8+DQoJCTx1aXRleHQgbmFtZT0iVEFCX1NFQVJDSCIgdmFsdWU9IlN1Y2hlbiIvPg0KCQk8dWl0ZXh0IG5hbWU9IlNMSURFX0hFQURJTkciIHZhbHVlPSJGb2xpZW50aXRlbCIvPg0KCQk8dWl0ZXh0IG5hbWU9IkRVUkFUSU9OX0hFQURJTkciIHZhbHVlPSJEYXVlciIvPg0KCQk8dWl0ZXh0IG5hbWU9IlNFQVJDSF9IRUFESU5HIiB2YWx1ZT0iVGV4dCBzdWNoZW46Ii8+DQoJCTx1aXRleHQgbmFtZT0iVEhVTUJfSEVBRElORyIgdmFsdWU9IkZvbGllIi8+DQoJCTx1aXRleHQgbmFtZT0iVEhVTUJfSU5GTyIgdmFsdWU9IkZvbGllbnRpdGVsL0RhdWVyIi8+DQoJCTx1aXRleHQgbmFtZT0iQVRUQUNITkFNRV9IRUFESU5HIiB2YWx1ZT0iRGF0ZWluYW1lIi8+DQoJCTx1aXRleHQgbmFtZT0iQVRUQUNIU0laRV9IRUFESU5HIiB2YWx1ZT0iR3LDtsOfZSIvPg0KCQk8dWl0ZXh0IG5hbWU9IlNMSURFX05PVEVTIiB2YWx1ZT0iRm9saWVubm90aXplbiIvPg0KCQk8IS0tcXVpeiBwb2QgYW5kIG1lc3NhZ2UgYm94IHRleHRzLS0+DQoJCTx1aXRleHQgbmFtZT0iUVVJWlBPRF9RVUlaX0FUVEVNUFQiIHZhbHVlPSJRdWl6dmVyc3VjaDoiLz4NCgkJPHVpdGV4dCBuYW1lPSJRVUlaUE9EX1FVSVpfQVRURU1QVF9WQUxVRSIgdmFsdWU9IiVuIHZvbiAldCIvPg0KCQk8dWl0ZXh0IG5hbWU9IlFVSVpQT0RfUVVJWl9TQ09SRSIgdmFsdWU9IkVycmVpY2h0OiIvPg0KCQk8dWl0ZXh0IG5hbWU9IlFVSVpQT0RfUVVJWl9QQVNTU0NPUkUiIHZhbHVlPSJNaW5kZXN0cHVua3R6YWhsOiIvPg0KCQk8dWl0ZXh0IG5hbWU9IlFVSVpQT0RfUVVJWl9NQVhTQ09SRSIgdmFsdWU9Ik1heGltYWxlIFB1bmt0emFobDoiLz4NCgkJPHVpdGV4dCBuYW1lPSJRVUlaUE9EX1FVRVNBVE1QVF9TVFIiIHZhbHVlPSJWZXJzdWNoOiAlbiB2b24gJXQiLz4NCgkJPHVpdGV4dCBuYW1lPSJRVUlaUE9EX1FVRVNUWVBFX1NUUiIgdmFsdWU9IlR5cDogJXMiLz4NCgkJPHVpdGV4dCBuYW1lPSJRVUlaUE9EX1FVRVNUWVBFX0dSRCIgdmFsdWU9IkJld2VydGV0Ii8+DQoJCTx1aXRleHQgbmFtZT0iUVVJWlBPRF9RVUVTVFlQRV9TVlkiIHZhbHVlPSJVbWZyYWdlIi8+DQoJCTx1aXRleHQgbmFtZT0iUVVJWlBPRF9RVUlaQVRNUFRfSU5GIiB2YWx1ZT0iVW5lbmRsaWNoIi8+DQoJCTx1aXRleHQgbmFtZT0iUVVJWlBPRF9RVUVTQVRNUFRfSU5GIiB2YWx1ZT0iVW5lbmRsaWNoIi8+DQoJCTx1aXRleHQgbmFtZT0iV0FSTklOR01TR19ZRVNTVFJJTkciIHZhbHVlPSJKYSIvPg0KCQk8dWl0ZXh0IG5hbWU9IldBUk5JTkdNU0dfTk9TVFJJTkciIHZhbHVlPSJOZWluIi8+DQoJCTx1aXRleHQgbmFtZT0iV0FSTklOR01TR19USVRMRVNUUklORyIgdmFsdWU9IlF1aXpuYXZpZ2F0aW9uc3dhcm51bmciLz4NCgkJPHVpdGV4dCBuYW1lPSJXQVJOSU5HTVNHX01TR1NUUklORyIgdmFsdWU9IkluIGRpZXNlbSBRdWl6IGdpYnQgZXMgdW5iZWFudHdvcnRldGUgRnJhZ2VuLiYjeEE7JiN4QTtXZW5uIFNpZSBhdWYgJnF1b3Q7SmEmcXVvdDsga2xpY2tlbiwgd2lyZCBkYXMgUXVpeiBiZWVuZGV0LiBLbGlja2VuIFNpZSBhdWYgJnF1b3Q7TmVpbiZxdW90OywgdW0gbWl0IGRlbSBRdWl6IGZvcnR6dWZhaHJlbi4iLz4NCgkJPHVpdGV4dCBuYW1lPSJJTkZPUk1BVElPTl9IMjY0X0ZMQVNIUExBWUVSIiB2YWx1ZT0iRGFzIFZpZGVvIHdpcmQgdm9uIGRlciBtb21lbnRhbiBhdWYgZGllc2VtIENvbXB1dGVyIGluc3RhbGxpZXJ0ZW4gVmVyc2lvbiB2b24gRmxhc2ggUGxheWVyIG5pY2h0IHVudGVyc3TDvHR6dC4gS2xpY2tlbiBTaWUgYXVmIGRlbiBWaWRlb2JlcmVpY2gsIHVtIGRpZSBha3R1ZWxsZSBWZXJzaW9uIHZvbiBGbGFzaCBQbGF5ZXIgaGVydW50ZXJ6dWxhZGVuL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JEZW4gVGVpbG5laG1lcm4gZGllIFNlaXRlbmxlaXN0ZSBhbnplaWdlbiIvPg0KCQk8dWl0ZXh0IG5hbWU9Ik1VVEUiIHZhbHVlPSJUb24gYXVzIi8+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DQoJPGxhbmd1YWdlIGlkPSJmciI+DQoJCTwhLS0gZm9ybWF0IGZvciB1aWZvbnQgdmFsdWUgaXMgImZvbnQsc2l6ZSxpc2JvbGQsaXNpdGFsaWMsaXNzaGFkb3dlZCIgLS0+DQoJCTx1aWZvbnQgbmFtZT0iRk9OVF9RVUlaWklORyIgdmFsdWU9IlZlcmRhbmEsOSxmYWxzZSxmYWxzZSxmYWxzZSIvPg0KCQk8dWlmb250IG5hbWU9IkZPTlRfU0NSVUJTVEFUVVMiIHZhbHVlPSJWZXJkYW5hLDksdHJ1ZSxmYWxzZSx0cnVlIi8+DQoJCTx1aWZvbnQgbmFtZT0iRk9OVF9TQ1JVQlRJTUUiIHZhbHVlPSJWZXJkYW5hLDksZmFsc2UsZmFsc2UsdHJ1ZSIvPg0KCQk8dWlmb250IG5hbWU9IkZPTlRfRUxBUFNFRFRJTUUiIHZhbHVlPSJWZXJkYW5hLDksdHJ1ZSxmYWxzZSx0cnVlIi8+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DQoJCTx1aWZvbnQgbmFtZT0iRk9OVF9XSU5USVRMRSIgdmFsdWU9IlZlcmRhbmEsO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JEaWFwb3NpdGl2ZSAlbiIvPg0KCQk8IS0tIHN1YnN0aXR1dGlvbjogJW4gPT0gc2xpZGUgbnVtYmVyIC0tPg0KCQk8IS0tIHN1YnN0aXR1dGlvbjogJXQgPT0gdG90YWwgc2xpZGUgY291bnQgLS0+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DQoJCTx1aXRleHQgbmFtZT0iU0NSVUJCQVJTVEFUVVNfVklEUExBWUlORyIgdmFsdWU9IkxlY3R1cmUgdmlkw6lvIGVuIGNvdXJzIi8+DQoJCTx1aXRleHQgbmFtZT0iU0NSVUJCQVJTVEFUVVNfTE9BRElORyIgdmFsdWU9IkNoYXJnZW1lbnQgZW4gY291cnMiLz4NCgkJPHVpdGV4dCBuYW1lPSJTQ1JVQkJBUlNUQVRVU19CVUZGRVJJTkciIHZhbHVlPSJNaXNlIGVuIG3DqW1vaXJlIi8+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DQoJCTx1aXRleHQgbmFtZT0iRUxBUFNFRCIgdmFsdWU9IiVtIG1pbnV0ZXMgJXMgc2Vjb25kZXMgcmVzdGFudGVzIi8+DQoJCTx1aXRleHQgbmFtZT0iTk9URk9VTkQiIHZhbHVlPSJSaWVuIHRyb3V2w6kiLz4NCgkJPHVpdGV4dCBuYW1lPSJBVFRBQ0hNRU5UUyIgdmFsdWU9IlBpw6hjZXMgam9pbnRlcyIvPg0KCQk8IS0tIHN1YnN0aXR1dGlvbjogJXAgPT0gY3VycmVudCBzcGVha2VyJ3MgdGl0bGUgLS0+DQoJCTx1aXRleHQgbmFtZT0iQklPV0lOX1RJVExFIiB2YWx1ZT0iQmlvIDogJXAiLz4NCgkJPHVpdGV4dCBuYW1lPSJCSU9CVE5fVElUTEUiIHZhbHVlPSJCaW8gOiIvPg0KCQk8dWl0ZXh0IG5hbWU9IkRJVklERVJCVE5fVElUTEUiIHZhbHVlPSJ8Ii8+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CEtLXF1aXogcG9kIGFuZCBtZXNzYWdlIGJveCB0ZXh0cy0tPg0KCQk8dWl0ZXh0IG5hbWU9IlFVSVpQT0RfUVVJWl9BVFRFTVBUIiB2YWx1ZT0iVGVudGF0aXZlIGRlIHF1ZXN0aW9ubmFpcmUgOiIvPg0KCQk8dWl0ZXh0IG5hbWU9IlFVSVpQT0RfUVVJWl9BVFRFTVBUX1ZBTFVFIiB2YWx1ZT0iJW4gc3VyICV0Ii8+DQoJCTx1aXRleHQgbmFtZT0iUVVJWlBPRF9RVUlaX1NDT1JFIiB2YWx1ZT0iTm90ZSBvYnRlbnVlIDoiLz4NCgkJPHVpdGV4dCBuYW1lPSJRVUlaUE9EX1FVSVpfUEFTU1NDT1JFIiB2YWx1ZT0iTm90ZSBkJ2FkbWlzc2liaWxpdMOpwqA6Ii8+DQoJCTx1aXRleHQgbmFtZT0iUVVJWlBPRF9RVUlaX01BWFNDT1JFIiB2YWx1ZT0iTm90ZSBtYXhpbWFsZSA6Ii8+DQoJCTx1aXRleHQgbmFtZT0iUVVJWlBPRF9RVUVTQVRNUFRfU1RSIiB2YWx1ZT0iVGVudGF0aXZlIDogJW4gc3VyICV0Ii8+DQoJCTx1aXRleHQgbmFtZT0iUVVJWlBPRF9RVUVTVFlQRV9TVFIiIHZhbHVlPSJUeXBlOiAlcyIvPg0KCQk8dWl0ZXh0IG5hbWU9IlFVSVpQT0RfUVVFU1RZUEVfR1JEIiB2YWx1ZT0iTm90w6kiLz4NCgkJPHVpdGV4dCBuYW1lPSJRVUlaUE9EX1FVRVNUWVBFX1NWWSIgdmFsdWU9IkVucXXDqnRlIi8+DQoJCTx1aXRleHQgbmFtZT0iUVVJWlBPRF9RVUlaQVRNUFRfSU5GIiB2YWx1ZT0iSWxsaW1pdMOpIi8+DQoJCTx1aXRleHQgbmFtZT0iUVVJWlBPRF9RVUVTQVRNUFRfSU5GIiB2YWx1ZT0iSWxsaW1pdMOpIi8+DQoJCTx1aXRleHQgbmFtZT0iV0FSTklOR01TR19ZRVNTVFJJTkciIHZhbHVlPSJPdWkiLz4NCgkJPHVpdGV4dCBuYW1lPSJXQVJOSU5HTVNHX05PU1RSSU5HIiB2YWx1ZT0iTm9uIi8+DQoJCTx1aXRleHQgbmFtZT0iV0FSTklOR01TR19USVRMRVNUUklORyIgdmFsdWU9IkF2ZXJ0aXNzZW1lbnQgZGUgbmF2aWdhdGlvbiBkdSBxdWVzdGlvbm5haXJlIi8+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DQoJCTx1aWZvbnQgbmFtZT0iRk9OVF9QUkVTRU5URVJUSVRMRSIgdmFsdWU9IlZlcmRhbmEsMTE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uOCueODqeOCpOODiSA6ICVuIi8+DQoJCTwhLS0gc3Vic3RpdHV0aW9uOiAlbiA9PSBzbGlkZSBudW1iZXIgLS0+DQoJCTwhLS0gc3Vic3RpdHV0aW9uOiAldCA9PSB0b3RhbCBzbGlkZSBjb3VudCAtLT4NCgkJPHVpdGV4dCBuYW1lPSJTQ1JVQkJBUlNUQVRVU19TTElERUlORk8iIHZhbHVlPSLjgrnjg6njgqTjg4kgOiAlbiAvICV0IHwgIi8+DQoJCTx1aXRleHQgbmFtZT0iU0NSVUJCQVJTVEFUVVNfU1RPUFBFRCIgdmFsdWU9IuWBnOatoiIvPg0KCQk8dWl0ZXh0IG5hbWU9IlNDUlVCQkFSU1RBVFVTX1BMQVlJTkciIHZhbHVlPSLlho3nlJ/kuK0iLz4NCgkJPHVpdGV4dCBuYW1lPSJTQ1JVQkJBUlNUQVRVU19OT0FVRElPIiB2YWx1ZT0i6Z+z5aOw44Gq44GXIi8+DQoJCTx1aXRleHQgbmFtZT0iU0NSVUJCQVJTVEFUVVNfVklEUExBWUlORyIgdmFsdWU9IuODk+ODh+OCquWGjeeUn+S4rSIvPg0KCQk8dWl0ZXh0IG5hbWU9IlNDUlVCQkFSU1RBVFVTX0xPQURJTkciIHZhbHVlPSLjg63jg7zjg4nkuK0iLz4NCgkJPHVpdGV4dCBuYW1lPSJTQ1JVQkJBUlNUQVRVU19CVUZGRVJJTkciIHZhbHVlPSLjg5Djg4Pjg5XjgqHkuK0iLz4NCgkJPHVpdGV4dCBuYW1lPSJTQ1JVQkJBUlNUQVRVU19RVUVTVElPTiIgdmFsdWU9IuizquWVj+OBq+etlOOBiOOBpuS4i+OBleOBhCIvPg0KCQk8dWl0ZXh0IG5hbWU9IlNDUlVCQkFSU1RBVFVTX1JFVklFV1FVSVoiIHZhbHVlPSLjgq/jgqTjgrrjgpLjg6zjg5Pjg6Xjg7zjgZfjgabjgYTjgb7jgZkiLz4NCgkJPCEtLSBzdWJzdGl0dXRpb246ICVtID09IG1pbnV0ZXMgcmVtYWluaW5nIC0tPg0KCQk8IS0tIHN1YnN0aXR1dGlvbjogJXMgPT0gc2Vjb25kcyByZW1haW5pbmcgLS0+DQoJCTx1aXRleHQgbmFtZT0iRUxBUFNFRCIgdmFsdWU9Iuaui+OCiiA6ICVtIOWIhiAlcyDnp5IiLz4NCgkJPHVpdGV4dCBuYW1lPSJOT1RGT1VORCIgdmFsdWU9IuS9leOCguimi+OBpOOBi+OCiuOBvuOBm+OCkyIvPg0KCQk8dWl0ZXh0IG5hbWU9IkFUVEFDSE1FTlRTIiB2YWx1ZT0i5re75LuYIi8+DQoJCTwhLS0gc3Vic3RpdHV0aW9uOiAlcCA9PSBjdXJyZW50IHNwZWFrZXIncyB0aXRsZSAtLT4NCgkJPHVpdGV4dCBuYW1lPSJCSU9XSU5fVElUTEUiIHZhbHVlPSLntYzmrbQgOiAlcCIvPg0KCQk8dWl0ZXh0IG5hbWU9IkJJT0JUTl9USVRMRSIgdmFsdWU9Iue1jOattCIvPg0KCQk8dWl0ZXh0IG5hbWU9IkRJVklERVJCVE5fVElUTEUiIHZhbHVlPSJ8Ii8+DQoJCTx1aXRleHQgbmFtZT0iQ09OVEFDVEJUTl9USVRMRSIgdmFsdWU9IuOBiuWVj+OBhOWQiOOCj+OBmyIvPg0KCQk8dWl0ZXh0IG5hbWU9IlRBQl9RVUlaIiB2YWx1ZT0i44Kv44Kk44K6Ii8+DQoJCTx1aXRleHQgbmFtZT0iVEFCX09VVExJTkUiIHZhbHVlPSLjgqLjgqbjg4jjg6njgqTjg7MiLz4NCgkJPHVpdGV4dCBuYW1lPSJUQUJfVEhVTUIiIHZhbHVlPSLjgrXjg6Djg43jg7zjg6siLz4NCgkJPHVpdGV4dCBuYW1lPSJUQUJfTk9URVMiIHZhbHVlPSLjg47jg7zjg4giLz4NCgkJPHVpdGV4dCBuYW1lPSJUQUJfU0VBUkNIIiB2YWx1ZT0i5qSc57SiIi8+DQoJCTx1aXRleHQgbmFtZT0iU0xJREVfSEVBRElORyIgdmFsdWU9IuOCueODqeOCpOODieOCv+OCpOODiOODqyIvPg0KCQk8dWl0ZXh0IG5hbWU9IkRVUkFUSU9OX0hFQURJTkciIHZhbHVlPSLplbfjgZUiLz4NCgkJPHVpdGV4dCBuYW1lPSJTRUFSQ0hfSEVBRElORyIgdmFsdWU9IuaknOe0ouOBmeOCi+ODhuOCreOCueODiCA6ICIvPg0KCQk8dWl0ZXh0IG5hbWU9IlRIVU1CX0hFQURJTkciIHZhbHVlPSLjgrnjg6njgqTjg4kiLz4NCgkJPHVpdGV4dCBuYW1lPSJUSFVNQl9JTkZPIiB2YWx1ZT0i44K544Op44Kk44OJ44K/44Kk44OI44OrIC8g6ZW344GVIi8+DQoJCTx1aXRleHQgbmFtZT0iQVRUQUNITkFNRV9IRUFESU5HIiB2YWx1ZT0i44OV44Kh44Kk44Or5ZCNIi8+DQoJCTx1aXRleHQgbmFtZT0iQVRUQUNIU0laRV9IRUFESU5HIiB2YWx1ZT0i44K144Kk44K6Ii8+DQoJCTx1aXRleHQgbmFtZT0iU0xJREVfTk9URVMiIHZhbHVlPSLjgrnjg6njgqTjg4njg47jg7zjg4giLz4NCgkJPCEtLXF1aXogcG9kIGFuZCBtZXNzYWdlIGJveCB0ZXh0cy0tPg0KCQk8dWl0ZXh0IG5hbWU9IlFVSVpQT0RfUVVJWl9BVFRFTVBUIiB2YWx1ZT0i44Kv44Kk44K66Kmm6KGM5Zue5pWwIDogIi8+DQoJCTx1aXRleHQgbmFtZT0iUVVJWlBPRF9RVUlaX0FUVEVNUFRfVkFMVUUiIHZhbHVlPSIlbiAvICV0Ii8+DQoJCTx1aXRleHQgbmFtZT0iUVVJWlBPRF9RVUlaX1NDT1JFIiB2YWx1ZT0i44K544Kz44KiIDogIi8+DQoJCTx1aXRleHQgbmFtZT0iUVVJWlBPRF9RVUlaX1BBU1NTQ09SRSIgdmFsdWU9IuWQiOagvOeCuSA6Ii8+DQoJCTx1aXRleHQgbmFtZT0iUVVJWlBPRF9RVUlaX01BWFNDT1JFIiB2YWx1ZT0i5pyA6auY5b6X54K5IDogIi8+DQoJCTx1aXRleHQgbmFtZT0iUVVJWlBPRF9RVUVTQVRNUFRfU1RSIiB2YWx1ZT0i6Kmm6KGM5Zue5pWwIDogJW4gLyAldCIvPg0KCQk8dWl0ZXh0IG5hbWU9IlFVSVpQT0RfUVVFU1RZUEVfU1RSIiB2YWx1ZT0i44K/44Kk44OXIDogJXMiLz4NCgkJPHVpdGV4dCBuYW1lPSJRVUlaUE9EX1FVRVNUWVBFX0dSRCIgdmFsdWU9IuipleS+oSIvPg0KCQk8dWl0ZXh0IG5hbWU9IlFVSVpQT0RfUVVFU1RZUEVfU1ZZIiB2YWx1ZT0i44Ki44Oz44Kx44O844OIIi8+DQoJCTx1aXRleHQgbmFtZT0iUVVJWlBPRF9RVUlaQVRNUFRfSU5GIiB2YWx1ZT0i54Sh5Yi26ZmQIi8+DQoJCTx1aXRleHQgbmFtZT0iUVVJWlBPRF9RVUVTQVRNUFRfSU5GIiB2YWx1ZT0i54Sh5Yi26ZmQIi8+DQoJCTx1aXRleHQgbmFtZT0iV0FSTklOR01TR19ZRVNTVFJJTkciIHZhbHVlPSLjga/jgYQiLz4NCgkJPHVpdGV4dCBuYW1lPSJXQVJOSU5HTVNHX05PU1RSSU5HIiB2YWx1ZT0i44GE44GE44GIIi8+DQoJCTx1aXRleHQgbmFtZT0iV0FSTklOR01TR19USVRMRVNUUklORyIgdmFsdWU9IuOCr+OCpOOCuuOBruODiuODk+OCsuODvOOCt+ODp+ODs+OBq+mWouOBmeOCi+itpuWRiiIvPg0KCQk8dWl0ZXh0IG5hbWU9IldBUk5JTkdNU0dfTVNHU1RSSU5HIiB2YWx1ZT0i44GT44Gu44Kv44Kk44K644Gr44Gv44CB44G+44Gg6Kej562U44GX44Gm44GE44Gq44GE6LOq5ZWP44GM44GC44KK44G+44GZ44CCJiN4QTsmI3hBOyDjgq/jgqTjgrrjgpLntYLkuobjgZnjgovjgavjga/jgIHjgIzjga/jgYTjgI3jgpLjgq/jg6rjg4Pjgq/jgZfjgb7jgZnjgILjgq/jgqTjgrrjgpLntprooYzjgZnjgovjgavjga/jgIHjgIzjgYTjgYTjgYjjgI3jgpLjgq/jg6rjg4Pjgq/jgZfjgb7jgZnjgIIiLz4NCgkJPHVpdGV4dCBuYW1lPSJJTkZPUk1BVElPTl9IMjY0X0ZMQVNIUExBWUVSIiB2YWx1ZT0i44GK5L2/44GE44Gu44Kz44Oz44OU44Ol44O844K/44Gr54++5Zyo44Kk44Oz44K544OI44O844Or44GV44KM44Gm44GE44KLIEZsYXNoIFBsYXllciDjga7jg5Djg7zjgrjjg6fjg7Pjga/jgIHjgZPjga7jg5Pjg4fjgqrjgpLjgrXjg53jg7zjg4jjgZfjgabjgYTjgb7jgZvjgpPjgILmnIDmlrDjga4gRmxhc2ggUGxheWVyIOOCkuODgOOCpuODs+ODreODvOODieOBmeOCi+OBq+OBr+OAgeODk+ODh+OCqumgmOWfn+OCkuOCr+ODquODg+OCr+OBl+OBpuOBj+OBoOOBleOBhOOAgiIvPg0KCQk8IS0tIHN1YnN0aXR1dGlvbjogJXAgPT0gcHJlc2VudGF0aW9uIHRpdGxlIC0tPg0KCQk8IS0tIHN1YnN0aXR1dGlvbjogJXMgPT0gc2xpZGUgdGl0bGUgLS0+DQoJCTwhLS0gc3Vic3RpdHV0aW9uOiAlbiA9PSBzbGlkZSBudW1iZXIgLS0+DQoJCTx1aXRleHQgbmFtZT0iQk9PS01BUksiIHZhbHVlPSJBZG9iZSBQcmVzZW50ZXIgLSAlcCIvPg0KCQk8IS0tIHN1YnN0aXR1dGlvbjogJXAgPT0gcHJlc2VudGF0aW9uIHRpdGxlIC0tPg0KCQk8IS0tIHN1YnN0aXR1dGlvbjogJXMgPT0gc2xpZGUgdGl0bGUgLS0+DQoJCTwhLS0gc3Vic3RpdHV0aW9uOiAlbiA9PSBzbGlkZSBudW1iZXIgLS0+DQoJCTx1aXRleHQgbmFtZT0iQk9PS01BUktTTElERSIgdmFsdWU9IkFkb2JlIFByZXNlbnRlciAtICVwICVzIi8+DQoJCTx1aXRleHQgbmFtZT0iU0hPV1NJREVCQVIiIHZhbHVlPSLjgrXjgqTjg4njg5Djg7zjgpLlj4LliqDogIXjgavopovjgZvjgosiLz4NCgkJPHVpdGV4dCBuYW1lPSJNVVRFIiB2YWx1ZT0i44Of44Ol44O844OIIi8+DQoJCTx1aXRleHQgbmFtZT0iRE9DV1JBUF9USVRMRSIgdmFsdWU9IlByZXNlbnRlciDmt7vku5jjg5XjgqHjgqTjg6siLz4NCgkJPHVpdGV4dCBuYW1lPSJET0NXUkFQX01TRyIgdmFsdWU9IuODnuOCpOOCs+ODs+ODlOODpeODvOOCv+OBq+S/neWtmCIvPg0KCQk8dWl0ZXh0IG5hbWU9IkRPQ1dSQVBfUFJPTVBUIiB2YWx1ZT0i44Kv44Oq44OD44Kv44GX44Gm44OA44Km44Oz44Ot44O844OJIi8+DQoJPC9sYW5ndWFnZT4NCgk8bGFuZ3VhZ2UgaWQ9ImtvIj4NCgkJPCEtLSBmb3JtYXQgZm9yIHVpZm9udCB2YWx1ZSBpcyAiZm9udCxzaXplLGlzYm9sZCxpc2l0YWxpYyxpc3NoYWRvd2VkIiAtLT4NCgkJPHVpZm9udCBuYW1lPSJGT05UX1FVSVpaSU5HIiB2YWx1ZT0iVmVyZGFuYSw5LGZhbHNlLGZhbHNlLGZhbHNlIi8+DQoJCTx1aWZvbnQgbmFtZT0iRk9OVF9TQ1JVQlNUQVRVUyIgdmFsdWU9IlZlcmRhbmEsMTEsZmFsc2UsZmFsc2UsdHJ1ZSIvPg0KCQk8dWlmb250IG5hbWU9IkZPTlRfU0NSVUJUSU1FIiB2YWx1ZT0iVmVyZGFuYSw5LGZhbHNlLGZhbHNlLHRydWUiLz4NCgkJPHVpZm9udCBuYW1lPSJGT05UX0VMQVBTRURUSU1FIiB2YWx1ZT0iVmVyZGFuYSwxMSx0cnVlLGZhbHNlLGZhbHNlIi8+DQoJCTx1aWZvbnQgbmFtZT0iRk9OVF9VVElMU01FTlUiIHZhbHVlPSJWZXJkYW5hLDksdHJ1ZSxmYWxzZSxmYWxzZSIvPg0KCQk8dWlmb250IG5hbWU9IkZPTlRfVEFCUyIgdmFsdWU9IlZlcmRhbmEsMTEsZmFsc2UsZmFsc2UsZmFsc2UiLz4NCgkJPHVpZm9udCBuYW1lPSJGT05UX1BSRVNFTlRBVElPTk5BTUUiIHZhbHVlPSJWZXJkYW5hLDE1LGZhbHNlLGZhbHNlLHRydWUiLz4NCgkJPHVpZm9udCBuYW1lPSJGT05UX1BSRVNFTlRFUk5BTUUiIHZhbHVlPSJWZXJkYW5hLDE1LHRydWUsZmFsc2UsdHJ1ZSIvPg0KCQk8dWlmb250IG5hbWU9IkZPTlRfUFJFU0VOVEVSVElUTEUiIHZhbHVlPSJWZXJkYW5hLDExLGZhbHNlLGZhbHNlLHRydWUiLz4NCgkJPHVpZm9udCBuYW1lPSJGT05UX0JJT0JUTiIgdmFsdWU9IlZlcmRhbmEsMTEsZmFsc2UsZmFsc2UsdHJ1ZSIvPg0KCQk8dWlmb250IG5hbWU9IkZPTlRfTk9URVMiIHZhbHVlPSJWZXJkYW5hLDExLGZhbHNlLGZhbHNlLGZhbHNlIi8+DQoJCTx1aWZvbnQgbmFtZT0iRk9OVF9PVVRMSU5FIiB2YWx1ZT0iVmVyZGFuYSwxMSxmYWxzZSxmYWxzZSx0cnVlIi8+DQoJCTx1aWZvbnQgbmFtZT0iRk9OVF9TRUFSQ0giIHZhbHVlPSJWZXJkYW5hLDExLGZhbHNlLGZhbHNlLHRydWUiLz4NCgkJPHVpZm9udCBuYW1lPSJGT05UX1RIVU1CIiB2YWx1ZT0iVmVyZGFuYSwxMSxmYWxzZSxmYWxzZSx0cnVlIi8+DQoJCTx1aWZvbnQgbmFtZT0iRk9OVF9CSU9XSU4iIHZhbHVlPSJWZXJkYW5hLDExLGZhbHNlLGZhbHNlLGZhbHNlIi8+DQoJCTx1aWZvbnQgbmFtZT0iRk9OVF9MSVNUSEVBRElORyIgdmFsdWU9IlZlcmRhbmEsMTEsZmFsc2UsZmFsc2UsZmFsc2UiLz4NCgkJPHVpZm9udCBuYW1lPSJGT05UX1dJTlRJVExFIiB2YWx1ZT0iVmVyZGFuYSwxMSxmYWxzZSxmYWxzZSx0cnVlIi8+DQoJCTx1aWZvbnQgbmFtZT0iRk9OVF9BVFRBQ0hNRU5UUyIgdmFsdWU9IlZlcmRhbmEsMTEsZmFsc2UsZmFsc2UsdHJ1ZSIvPg0KCQk8IS0tcXVpeiBwb2QgYW5kIG1lc3NhZ2UgYm94IHRleHQgZm9udHMtLT4NCgkJPHVpZm9udCBuYW1lPSJGT05UX01TR0JPWF9XSU5USVRMRSIgdmFsdWU9IlZlcmRhbmEsMTEsdHJ1ZSxmYWxzZSx0cnVlIi8+DQoJCTx1aWZvbnQgbmFtZT0iRk9OVF9NU0dCT1hfTVNHIiB2YWx1ZT0iVmVyZGFuYSwxMSxmYWxzZSxmYWxzZSx0cnVlIi8+DQoJCTx1aWZvbnQgbmFtZT0iRk9OVF9NU0dCT1hfT1BUSU9OUyIgdmFsdWU9IlZlcmRhbmEsOSx0cnVlLGZhbHNlLHRydWUiLz4NCgkJPHVpZm9udCBuYW1lPSJGT05UX1FVSVpQT0RfUVVJWl9USVRMRSIgdmFsdWU9IlZlcmRhbmEsMTEsdHJ1ZSxmYWxzZSx0cnVlIi8+DQoJCTx1aWZvbnQgbmFtZT0iRk9OVF9RVUlaUE9EX1FVSVpfQVRURU1QVCIgdmFsdWU9IlZlcmRhbmEsOSxmYWxzZSxmYWxzZSx0cnVlIi8+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DQoJCTx1aWZvbnQgbmFtZT0iRk9OVF9RVUlaUE9EX1FVRVNUSU9OX0FUVEVNUFRfVkFMVUUiIHZhbHVlPSJWZXJkYW5hLDksdHJ1ZSxmYWxzZSx0cnVlIi8+DQoJCTx1aWZvbnQgbmFtZT0iRk9OVF9RVUlaUE9EX1FVRVNUSU9OX1RBRyIgdmFsdWU9IlZlcmRhbmEsMTEsdHJ1ZSxmYWxzZSx0cnVlIi8+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DQoJCTx1aWZvbnQgbmFtZT0iRk9OVF9RVUlaUE9EX1FVSVpfUVVFU1RJT05fQVRURU1QVEVEX1ZBTFVFIiB2YWx1ZT0iVmVyZGFuYSw5LHRydWUsZmFsc2UsdHJ1ZSIvPg0KCQk8dWlmb250IG5hbWU9IkZPTlRfUVVJWlBPRF9RVUlaX1NDT1JFX1RBRyIgdmFsdWU9IlZlcmRhbmEsMTEsdHJ1ZSxmYWxzZSx0cnVlIi8+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DQoJCTwhLS0gc3Vic3RpdHV0aW9uOiAlbiA9PSBzbGlkZSBudW1iZXIgLS0+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DQoJCTwhLS0gc3Vic3RpdHV0aW9uOiAlcyA9PSBzZWNvbmRzIHJlbWFpbmluZyAtLT4NCgkJPHVpdGV4dCBuYW1lPSJFTEFQU0VEIiB2YWx1ZT0iJW3rtoQgJXPstIgg64Ko7J2MIi8+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DQoJCTx1aXRleHQgbmFtZT0iQklPQlROX1RJVExFIiB2YWx1ZT0i6rK966ClIOyGjOqwnCIvPg0KCQk8dWl0ZXh0IG5hbWU9IkRJVklERVJCVE5fVElUTEUiIHZhbHVlPSJ8Ii8+DQoJCTx1aXRleHQgbmFtZT0iQ09OVEFDVEJUTl9USVRMRSIgdmFsdWU9IuyXsOudveyymCIvPg0KCQk8dWl0ZXh0IG5hbWU9IlRBQl9RVUlaIiB2YWx1ZT0i7YC07KaIIi8+DQoJCTx1aXRleHQgbmFtZT0iVEFCX09VVExJTkUiIHZhbHVlPSLqsJzsmpQiLz4NCgkJPHVpdGV4dCBuYW1lPSJUQUJfVEhVTUIiIHZhbHVlPSLstpXshoztjJAiLz4NCgkJPHVpdGV4dCBuYW1lPSJUQUJfTk9URVMiIHZhbHVlPSLrhbjtirgiLz4NCgkJPHVpdGV4dCBuYW1lPSJUQUJfU0VBUkNIIiB2YWx1ZT0i6rKA7IOJIi8+DQoJCTx1aXRleHQgbmFtZT0iU0xJREVfSEVBRElORyIgdmFsdWU9IuyKrOudvOydtOuTnCDsoJzrqqkiLz4NCgkJPHVpdGV4dCBuYW1lPSJEVVJBVElPTl9IRUFESU5HIiB2YWx1ZT0i7J6s7IOd7Iuc6rCEIi8+DQoJCTx1aXRleHQgbmFtZT0iU0VBUkNIX0hFQURJTkciIHZhbHVlPSLthY3siqTtirgg6rKA7IOJOiIvPg0KCQk8dWl0ZXh0IG5hbWU9IlRIVU1CX0hFQURJTkciIHZhbHVlPSLsiqzrnbzsnbTrk5wiLz4NCgkJPHVpdGV4dCBuYW1lPSJUSFVNQl9JTkZPIiB2YWx1ZT0i7KCc66qpL+yerOyDneyLnOqwhCIvPg0KCQk8dWl0ZXh0IG5hbWU9IkFUVEFDSE5BTUVfSEVBRElORyIgdmFsdWU9Iu2MjOydvCDsnbTrpoQiLz4NCgkJPHVpdGV4dCBuYW1lPSJBVFRBQ0hTSVpFX0hFQURJTkciIHZhbHVlPSLtgazquLAiLz4NCgkJPHVpdGV4dCBuYW1lPSJTTElERV9OT1RFUyIgdmFsdWU9IuyKrOudvOydtOuTnCDrhbjtirgiLz4NCgkJPCEtLXF1aXogcG9kIGFuZCBtZXNzYWdlIGJveCB0ZXh0cy0tPg0KCQk8dWl0ZXh0IG5hbWU9IlFVSVpQT0RfUVVJWl9BVFRFTVBUIiB2YWx1ZT0i7YC07KaIIOyLnOuPhCDtmp/siJg6Ii8+DQoJCTx1aXRleHQgbmFtZT0iUVVJWlBPRF9RVUlaX0FUVEVNUFRfVkFMVUUiIHZhbHVlPSIlbi8ldCIvPg0KCQk8dWl0ZXh0IG5hbWU9IlFVSVpQT0RfUVVJWl9TQ09SRSIgdmFsdWU9IuuTneygkDoiLz4NCgkJPHVpdGV4dCBuYW1lPSJRVUlaUE9EX1FVSVpfUEFTU1NDT1JFIiB2YWx1ZT0i7Ya16rO8IOygkOyImDoiLz4NCgkJPHVpdGV4dCBuYW1lPSJRVUlaUE9EX1FVSVpfTUFYU0NPUkUiIHZhbHVlPSLstZzqs6Ag7KCQ7IiYOiIvPg0KCQk8dWl0ZXh0IG5hbWU9IlFVSVpQT0RfUVVFU0FUTVBUX1NUUiIgdmFsdWU9IuyLnOuPhCDtmp/siJg6ICVuLyV0Ii8+DQoJCTx1aXRleHQgbmFtZT0iUVVJWlBPRF9RVUVTVFlQRV9TVFIiIHZhbHVlPSLsnKDtmJU6ICVzIi8+DQoJCTx1aXRleHQgbmFtZT0iUVVJWlBPRF9RVUVTVFlQRV9HUkQiIHZhbHVlPSLsoJDsiJgg66ek6riw6riwIOyZhOujjCIvPg0KCQk8dWl0ZXh0IG5hbWU9IlFVSVpQT0RfUVVFU1RZUEVfU1ZZIiB2YWx1ZT0i7ISk66y4IOyhsOyCrCIvPg0KCQk8dWl0ZXh0IG5hbWU9IlFVSVpQT0RfUVVJWkFUTVBUX0lORiIgdmFsdWU9IuustO2VnCIvPg0KCQk8dWl0ZXh0IG5hbWU9IlFVSVpQT0RfUVVFU0FUTVBUX0lORiIgdmFsdWU9IuustO2VnCIvPg0KCQk8dWl0ZXh0IG5hbWU9IldBUk5JTkdNU0dfWUVTU1RSSU5HIiB2YWx1ZT0i7JiIIi8+DQoJCTx1aXRleHQgbmFtZT0iV0FSTklOR01TR19OT1NUUklORyIgdmFsdWU9IuyVhOuLiOyYpCIvPg0KCQk8dWl0ZXh0IG5hbWU9IldBUk5JTkdNU0dfVElUTEVTVFJJTkciIHZhbHVlPSLtgLTspogg64K067mE6rKM7J207IWYIOqyveqzoCIvPg0KCQk8dWl0ZXh0IG5hbWU9IldBUk5JTkdNU0dfTVNHU1RSSU5HIiB2YWx1ZT0i7J20IO2AtOymiOyXkOyEnCDsi5zrj4TtlZjsp4Ag7JWK7J2AIOyniOusuOydtCDsnojsirXri4jri6QuJiN4QTsmI3hBO+2AtOymiOulvCDsooXro4ztlZjroKTrqbQgW+yYiF3rpbwg7YG066at7ZWY6rOgLCDtgLTspojrpbwg6rOE7IaN7ZWY66Ck66m0IFvslYTri4jsmKRd66W8IO2BtOumre2VmOyLreyLnOyYpC4iLz4NCgkJPHVpdGV4dCBuYW1lPSJJTkZPUk1BVElPTl9IMjY0X0ZMQVNIUExBWUVSIiB2YWx1ZT0i7Iuc7Iqk7YWc7JeQIOyEpOy5mOuQmOyWtCDsnojripQg7ZiE7J6sIOuyhOyghOydmCBGbGFzaCBQbGF5ZXLripQg7J20IOu5hOuUlOyYpOulvCDsp4Dsm5DtlZjsp4Ag7JWK7Iq164uI64ukLiDstZzsi6AgRmxhc2ggUGxheWVy66W8IOuLpOyatOuhnOuTnO2VmOugpOuptCDruYTrlJTsmKQg7JiB7Jet7J2EIO2BtOumre2VmOyLreyLnOyYpC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7LC47Jes7J6Q7JeQ6rKMIOyEuOuhnCDrp4nrjIAg67O07J206riwIi8+DQoJCTx1aXRleHQgbmFtZT0iTVVURSIgdmFsdWU9IuydjOyGjOqxsCIvPg0KCQk8dWl0ZXh0IG5hbWU9IkRPQ1dSQVBfVElUTEUiIHZhbHVlPSJQcmVzZW50ZXIg7YyM7J28IOyyqOu2gCIvPg0KCQk8dWl0ZXh0IG5hbWU9IkRPQ1dSQVBfTVNHIiB2YWx1ZT0i64K0IOy7tO2TqO2EsOyXkCDsoIDsnqUiLz4NCgkJPHVpdGV4dCBuYW1lPSJET0NXUkFQX1BST01QVCIgdmFsdWU9Iu2BtOumre2VmOyXrCDri6TsmrTroZzrk5wiLz4NCgk8L2xhbmd1YWdlPg0KCTxsYW5ndWFnZSBpZD0iZXM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DQoJCTx1aWZvbnQgbmFtZT0iRk9OVF9QUkVTRU5UQVRJT05OQU1FIiB2YWx1ZT0iVmVyZGFuYSwxNCxmYWxzZSxmYWxzZSx0cnVlIi8+DQoJCTx1aWZvbnQgbmFtZT0iRk9OVF9QUkVTRU5URVJOQU1FIiB2YWx1ZT0iVmVyZGFuYSwxMCx0cnVlLGZhbHNlLHRydWUiLz4NCgkJPHVpZm9udCBuYW1lPSJGT05UX1BSRVNFTlRFUlRJVExFIiB2YWx1ZT0iVmVyZGFuYSwxMCxmYWxzZSxmYWxzZSx0cnVlIi8+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DQoJCTx1aWZvbnQgbmFtZT0iRk9OVF9USFVNQiIgdmFsdWU9IlZlcmRhbmEsOSxmYWxzZSxmYWxzZSx0cnVlIi8+DQoJCTx1aWZvbnQgbmFtZT0iRk9OVF9CSU9XSU4iIHZhbHVlPSJWZXJkYW5hLDExLGZhbHNlLGZhbHNlLGZhbHNlIi8+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DQoJCTx1aWZvbnQgbmFtZT0iRk9OVF9RVUlaUE9EX1FVRVNUSU9OX1NDT1JFIiB2YWx1ZT0iVmVyZGFuYSw5LGZhbHNlLGZhbHNlLHRydWUiLz4NCgkJPHVpZm9udCBuYW1lPSJGT05UX1FVSVpQT0RfUVVFU1RJT05fU0NPUkVfVkFMVUUiIHZhbHVlPSJWZXJkYW5hLDksdHJ1ZSxmYWxzZSx0cnVlIi8+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DQoJCTx1aWZvbnQgbmFtZT0iRk9OVF9RVUlaUE9EX1FVSVpfTUFYU0NPUkVfVkFMVUUiIHZhbHVlPSJWZXJkYW5hLDksdHJ1ZSxmYWxzZSx0cnVlIi8+DQoJCTx1aWZvbnQgbmFtZT0iRk9OVF9RVUlaUE9EX1FVSVpfUEFTU1NDT1JFIiB2YWx1ZT0iVmVyZGFuYSw5LGZhbHNlLGZhbHNlLHRydWUiLz4NCgkJPHVpZm9udCBuYW1lPSJGT05UX1FVSVpQT0RfUVVJWl9QQVNTU0NPUkVfVkFMVUUiIHZhbHVlPSJWZXJkYW5hLDksdHJ1ZSxmYWxzZSx0cnVlIi8+DQoJCTwhLS0gdWl0ZXh0IC0tPg0KCQk8IS0tIHN1YnN0aXR1dGlvbjogJW4gPT0gc2xpZGUgbnVtYmVyIC0tPg0KCQk8dWl0ZXh0IG5hbWU9IlVOTkFNRURTTElERVRJVExFIiB2YWx1ZT0iRGlhcG9zaXRpdmEgJW4iLz4NCgkJPCEtLSBzdWJzdGl0dXRpb246ICVuID09IHNsaWRlIG51bWJlciAtLT4NCgkJPCEtLSBzdWJzdGl0dXRpb246ICV0ID09IHRvdGFsIHNsaWRlIGNvdW50IC0tPg0KCQk8dWl0ZXh0IG5hbWU9IlNDUlVCQkFSU1RBVFVTX1NMSURFSU5GTyIgdmFsdWU9IkRpYXBvc2l0aXZhICVuIC8gJXQgfCAiLz4NCgkJPHVpdGV4dCBuYW1lPSJTQ1JVQkJBUlNUQVRVU19TVE9QUEVEIiB2YWx1ZT0iRGV0ZW5pZGEiLz4NCgkJPHVpdGV4dCBuYW1lPSJTQ1JVQkJBUlNUQVRVU19QTEFZSU5HIiB2YWx1ZT0iUmVwcm9kdWNpZW5kbyIvPg0KCQk8dWl0ZXh0IG5hbWU9IlNDUlVCQkFSU1RBVFVTX05PQVVESU8iIHZhbHVlPSJTaW4gc29uaWRvIi8+DQoJCTx1aXRleHQgbmFtZT0iU0NSVUJCQVJTVEFUVVNfVklEUExBWUlORyIgdmFsdWU9IlbDrWRlbyBlbiByZXByb2QuIi8+DQoJCTx1aXRleHQgbmFtZT0iU0NSVUJCQVJTVEFUVVNfTE9BRElORyIgdmFsdWU9IkNhcmdhbmRvIi8+DQoJCTx1aXRleHQgbmFtZT0iU0NSVUJCQVJTVEFUVVNfQlVGRkVSSU5HIiB2YWx1ZT0iQWxtYWNlbmFuZG8gZW4gYsO6ZmVyIi8+DQoJCTx1aXRleHQgbmFtZT0iU0NSVUJCQVJTVEFUVVNfUVVFU1RJT04iIHZhbHVlPSJDb250ZXN0YXIgcHJlZ3VudGEiLz4NCgkJPHVpdGV4dCBuYW1lPSJTQ1JVQkJBUlNUQVRVU19SRVZJRVdRVUlaIiB2YWx1ZT0iUmV2aXNhbmRvIHBydWViYSIvPg0KCQk8IS0tIHN1YnN0aXR1dGlvbjogJW0gPT0gbWludXRlcyByZW1haW5pbmcgLS0+DQoJCTwhLS0gc3Vic3RpdHV0aW9uOiAlcyA9PSBzZWNvbmRzIHJlbWFpbmluZyAtLT4NCgkJPHVpdGV4dCBuYW1lPSJFTEFQU0VEIiB2YWx1ZT0iJW0gbWludXRvcyAlcyBzZWd1bmRvcyByZXN0YW50ZXMiLz4NCgkJPHVpdGV4dCBuYW1lPSJOT1RGT1VORCIgdmFsdWU9Ik5vIHNlIGhhIGVuY29udHJhZG8gbmFkYSIvPg0KCQk8dWl0ZXh0IG5hbWU9IkFUVEFDSE1FTlRTIiB2YWx1ZT0iQXJjaGl2b3MgYWRqdW50b3MiLz4NCgkJPCEtLSBzdWJzdGl0dXRpb246ICVwID09IGN1cnJlbnQgc3BlYWtlcidzIHRpdGxlIC0tPg0KCQk8dWl0ZXh0IG5hbWU9IkJJT1dJTl9USVRMRSIgdmFsdWU9IkJpb2dyYWbDrWE6ICVwIi8+DQoJCTx1aXRleHQgbmFtZT0iQklPQlROX1RJVExFIiB2YWx1ZT0iQmlvZ3JhZsOtYSIvPg0KCQk8dWl0ZXh0IG5hbWU9IkRJVklERVJCVE5fVElUTEUiIHZhbHVlPSJ8Ii8+DQoJCTx1aXRleHQgbmFtZT0iQ09OVEFDVEJUTl9USVRMRSIgdmFsdWU9IkNvbnRhY3RvIi8+DQoJCTx1aXRleHQgbmFtZT0iVEFCX1FVSVoiIHZhbHVlPSJQcnVlYmEiLz4NCgkJPHVpdGV4dCBuYW1lPSJUQUJfT1VUTElORSIgdmFsdWU9IkNvbnRvcm5vIi8+DQoJCTx1aXRleHQgbmFtZT0iVEFCX1RIVU1CIiB2YWx1ZT0iTWluaWF0LiIvPg0KCQk8dWl0ZXh0IG5hbWU9IlRBQl9OT1RFUyIgdmFsdWU9Ik5vdGFzIi8+DQoJCTx1aXRleHQgbmFtZT0iVEFCX1NFQVJDSCIgdmFsdWU9IkJ1c2NhciIvPg0KCQk8dWl0ZXh0IG5hbWU9IlNMSURFX0hFQURJTkciIHZhbHVlPSJUw610dWxvIGRlIGRpYXBvc2l0aXZhIi8+DQoJCTx1aXRleHQgbmFtZT0iRFVSQVRJT05fSEVBRElORyIgdmFsdWU9IkR1cmFjLiIvPg0KCQk8dWl0ZXh0IG5hbWU9IlNFQVJDSF9IRUFESU5HIiB2YWx1ZT0iQnVzY2FyIHRleHRvOiIvPg0KCQk8dWl0ZXh0IG5hbWU9IlRIVU1CX0hFQURJTkciIHZhbHVlPSJEaWFwb3NpdGl2YSIvPg0KCQk8dWl0ZXh0IG5hbWU9IlRIVU1CX0lORk8iIHZhbHVlPSJEdXIuL1TDrXQuIGRpYXAuIi8+DQoJCTx1aXRleHQgbmFtZT0iQVRUQUNITkFNRV9IRUFESU5HIiB2YWx1ZT0iTm9tYnJlIGRlIGFyY2hpdm8iLz4NCgkJPHVpdGV4dCBuYW1lPSJBVFRBQ0hTSVpFX0hFQURJTkciIHZhbHVlPSJUYW1hw7FvIi8+DQoJCTx1aXRleHQgbmFtZT0iU0xJREVfTk9URVMiIHZhbHVlPSJOb3RhcyBkZSBkaWFwb3NpdGl2YSIvPg0KCQk8IS0tcXVpeiBwb2QgYW5kIG1lc3NhZ2UgYm94IHRleHRzLS0+DQoJCTx1aXRleHQgbmFtZT0iUVVJWlBPRF9RVUlaX0FUVEVNUFQiIHZhbHVlPSJJbnRlbnRvIGRlIHBydWViYToiLz4NCgkJPHVpdGV4dCBuYW1lPSJRVUlaUE9EX1FVSVpfQVRURU1QVF9WQUxVRSIgdmFsdWU9IiVuIGRlICV0Ii8+DQoJCTx1aXRleHQgbmFtZT0iUVVJWlBPRF9RVUlaX1NDT1JFIiB2YWx1ZT0iUHVudHVhY2nDs246Ii8+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DQoJCTx1aXRleHQgbmFtZT0iV0FSTklOR01TR19ZRVNTVFJJTkciIHZhbHVlPSJTw60iLz4NCgkJPHVpdGV4dCBuYW1lPSJXQVJOSU5HTVNHX05PU1RSSU5HIiB2YWx1ZT0iTm8iLz4NCgkJPHVpdGV4dCBuYW1lPSJXQVJOSU5HTVNHX1RJVExFU1RSSU5HIiB2YWx1ZT0iQXZpc28gZGUgbmF2ZWdhY2nDs24gZGUgcHJ1ZWJhIi8+DQoJCTx1aXRleHQgbmFtZT0iV0FSTklOR01TR19NU0dTVFJJTkciIHZhbHVlPSJIYXkgcHJlZ3VudGFzIHNpbiBpbnRlbnRvcyBlbiBlc3RhIHBydWViYS4mI3hBOyYjeEE7UGFyYSBzYWxpciBkZSBsYSBwcnVlYmEsIGhhZ2EgY2xpYyBlbiBTw60uIFBhcmEgY29udGludWFyLCBoYWdhIGNsaWMgZW4gTm8uIi8+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DQoJCTwhLS0gc3Vic3RpdHV0aW9uOiAlbiA9PSBzbGlkZSBudW1iZXIgLS0+DQoJCTx1aXRleHQgbmFtZT0iQk9PS01BUktTTElERSIgdmFsdWU9IkFkb2JlIFByZXNlbnRlcjogJXAgJXMiLz4NCgkJPHVpdGV4dCBuYW1lPSJTSE9XU0lERUJBUiIgdmFsdWU9Ik1vc3RyYXIgYmFycmEgbGF0ZXJhbCBhIGxvcyBwYXJ0aWNpcGFudGVzIi8+DQoJCTx1aXRleHQgbmFtZT0iTVVURSIgdmFsdWU9IlNpbGVuY2lhciIvPg0KCQk8dWl0ZXh0IG5hbWU9IkRPQ1dSQVBfVElUTEUiIHZhbHVlPSJBcmNoaXZvIGFkanVudG8gZGUgUHJlc2VudGVyIi8+DQoJCTx1aXRleHQgbmFtZT0iRE9DV1JBUF9NU0ciIHZhbHVlPSJHdWFyZGFyIGVuIE1pIFBDIi8+DQoJCTx1aXRleHQgbmFtZT0iRE9DV1JBUF9QUk9NUFQiIHZhbHVlPSJIYWdhIGNsaWMgZW4gRGVzY2FyZ2FyIi8+DQoJPC9sYW5ndWFnZT4NCgk8bGFuZ3VhZ2UgaWQ9InB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lNsaWRlICVuIi8+DQoJCTwhLS0gc3Vic3RpdHV0aW9uOiAlbiA9PSBzbGlkZSBudW1iZXIgLS0+DQoJCTwhLS0gc3Vic3RpdHV0aW9uOiAldCA9PSB0b3RhbCBzbGlkZSBjb3VudCAtLT4NCgkJPHVpdGV4dCBuYW1lPSJTQ1JVQkJBUlNUQVRVU19TTElERUlORk8iIHZhbHVlPSJTbGlkZSAlbiAvICV0IHwgIi8+DQoJCTx1aXRleHQgbmFtZT0iU0NSVUJCQVJTVEFUVVNfU1RPUFBFRCIgdmFsdWU9IlBhcmFkbyIvPg0KCQk8dWl0ZXh0IG5hbWU9IlNDUlVCQkFSU1RBVFVTX1BMQVlJTkciIHZhbHVlPSJSZXByb2R1emluZG8iLz4NCgkJPHVpdGV4dCBuYW1lPSJTQ1JVQkJBUlNUQVRVU19OT0FVRElPIiB2YWx1ZT0iU2VtIMOhdWRpbyIvPg0KCQk8dWl0ZXh0IG5hbWU9IlNDUlVCQkFSU1RBVFVTX1ZJRFBMQVlJTkciIHZhbHVlPSJWw61kZW8gZW0gcmVwcm9kdcOnw6NvIi8+DQoJCTx1aXRleHQgbmFtZT0iU0NSVUJCQVJTVEFUVVNfTE9BRElORyIgdmFsdWU9IkNhcnJlZ2FuZG8iLz4NCgkJPHVpdGV4dCBuYW1lPSJTQ1JVQkJBUlNUQVRVU19CVUZGRVJJTkciIHZhbHVlPSJBcm1hemVuYW5kbyBlbSBidWZmZXIiLz4NCgkJPHVpdGV4dCBuYW1lPSJTQ1JVQkJBUlNUQVRVU19RVUVTVElPTiIgdmFsdWU9IlJlc3BvbmRlciBwZXJndW50YSIvPg0KCQk8dWl0ZXh0IG5hbWU9IlNDUlVCQkFSU1RBVFVTX1JFVklFV1FVSVoiIHZhbHVlPSJSZXZpc2FuZG8gcXVlc3Rpb27DoXJpbyIvPg0KCQk8IS0tIHN1YnN0aXR1dGlvbjogJW0gPT0gbWludXRlcyByZW1haW5pbmcgLS0+DQoJCTwhLS0gc3Vic3RpdHV0aW9uOiAlcyA9PSBzZWNvbmRzIHJlbWFpbmluZyAtLT4NCgkJPHVpdGV4dCBuYW1lPSJFTEFQU0VEIiB2YWx1ZT0iJW0gbWludXRvcyAlcyBzZWd1bmRvcyByZXN0YW50ZXMiLz4NCgkJPHVpdGV4dCBuYW1lPSJOT1RGT1VORCIgdmFsdWU9Ik5hZGEgZW5jb250cmFkbyIvPg0KCQk8dWl0ZXh0IG5hbWU9IkFUVEFDSE1FTlRTIiB2YWx1ZT0iQW5leG9z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GF0byIvPg0KCQk8dWl0ZXh0IG5hbWU9IlRBQl9RVUlaIiB2YWx1ZT0iUXVlc3QuIi8+DQoJCTx1aXRleHQgbmFtZT0iVEFCX09VVExJTkUiIHZhbHVlPSJFc3F1ZW1hIi8+DQoJCTx1aXRleHQgbmFtZT0iVEFCX1RIVU1CIiB2YWx1ZT0iTWluaSIvPg0KCQk8dWl0ZXh0IG5hbWU9IlRBQl9OT1RFUyIgdmFsdWU9Ik5vdGFzIi8+DQoJCTx1aXRleHQgbmFtZT0iVEFCX1NFQVJDSCIgdmFsdWU9IkJ1c2NhIi8+DQoJCTx1aXRleHQgbmFtZT0iU0xJREVfSEVBRElORyIgdmFsdWU9IlTDrXR1bG8gZG8gc2xpZGUiLz4NCgkJPHVpdGV4dCBuYW1lPSJEVVJBVElPTl9IRUFESU5HIiB2YWx1ZT0iRHVyYcOnw6NvIi8+DQoJCTx1aXRleHQgbmFtZT0iU0VBUkNIX0hFQURJTkciIHZhbHVlPSJQcm9jdXJhciB0ZXh0bzoiLz4NCgkJPHVpdGV4dCBuYW1lPSJUSFVNQl9IRUFESU5HIiB2YWx1ZT0iU2xpZGUiLz4NCgkJPHVpdGV4dCBuYW1lPSJUSFVNQl9JTkZPIiB2YWx1ZT0iVMOtdHVsby9EdXJhw6fDo28gZG8gc2xpZGUiLz4NCgkJPHVpdGV4dCBuYW1lPSJBVFRBQ0hOQU1FX0hFQURJTkciIHZhbHVlPSJOb21lIGRvIGFycXVpdm8iLz4NCgkJPHVpdGV4dCBuYW1lPSJBVFRBQ0hTSVpFX0hFQURJTkciIHZhbHVlPSJUYW1hbmhvIi8+DQoJCTx1aXRleHQgbmFtZT0iU0xJREVfTk9URVMiIHZhbHVlPSJBbm90YcOnw7VlcyBkbyBzbGlkZSIvPg0KCQk8IS0tcXVpeiBwb2QgYW5kIG1lc3NhZ2UgYm94IHRleHRzLS0+DQoJCTx1aXRleHQgbmFtZT0iUVVJWlBPRF9RVUlaX0FUVEVNUFQiIHZhbHVlPSJUZW50YXRpdmEgbm8gcXVlc3Rpb27DoXJpbzoiLz4NCgkJPHVpdGV4dCBuYW1lPSJRVUlaUE9EX1FVSVpfQVRURU1QVF9WQUxVRSIgdmFsdWU9IiVuIGRlICV0Ii8+DQoJCTx1aXRleHQgbmFtZT0iUVVJWlBPRF9RVUlaX1NDT1JFIiB2YWx1ZT0iUG9udHVhw6fDo286Ii8+DQoJCTx1aXRleHQgbmFtZT0iUVVJWlBPRF9RVUlaX1BBU1NTQ09SRSIgdmFsdWU9IlBvbnR1YcOnw6NvIGRlIGFwcm92YcOnw6NvOiIvPg0KCQk8dWl0ZXh0IG5hbWU9IlFVSVpQT0RfUVVJWl9NQVhTQ09SRSIgdmFsdWU9IlBvbnR1YcOnw6NvIG3DoXhpbWE6Ii8+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DQoJCTx1aXRleHQgbmFtZT0iUVVJWlBPRF9RVUlaQVRNUFRfSU5GIiB2YWx1ZT0iSW5maW5pdG8iLz4NCgkJPHVpdGV4dCBuYW1lPSJRVUlaUE9EX1FVRVNBVE1QVF9JTkYiIHZhbHVlPSJJbmZpbml0byIvPg0KCQk8dWl0ZXh0IG5hbWU9IldBUk5JTkdNU0dfWUVTU1RSSU5HIiB2YWx1ZT0iU2ltIi8+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DQoJPC9sYW5ndWFnZT4NCgk8bGFuZ3VhZ2UgaWQ9Iml0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XBvc2l0aXZhICVuIi8+DQoJCTwhLS0gc3Vic3RpdHV0aW9uOiAlbiA9PSBzbGlkZSBudW1iZXIgLS0+DQoJCTwhLS0gc3Vic3RpdHV0aW9uOiAldCA9PSB0b3RhbCBzbGlkZSBjb3VudCAtLT4NCgkJPHVpdGV4dCBuYW1lPSJTQ1JVQkJBUlNUQVRVU19TTElERUlORk8iIHZhbHVlPSJEaWFwb3NpdGl2YSAlbiAvICV0IHwgIi8+DQoJCTx1aXRleHQgbmFtZT0iU0NSVUJCQVJTVEFUVVNfU1RPUFBFRCIgdmFsdWU9IkludGVycm90dG8iLz4NCgkJPHVpdGV4dCBuYW1lPSJTQ1JVQkJBUlNUQVRVU19QTEFZSU5HIiB2YWx1ZT0iUmlwcm9kdXppb25lIi8+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DQoJCTx1aXRleHQgbmFtZT0iRUxBUFNFRCIgdmFsdWU9IiVtIE1pbnV0aSAlcyBTZWNvbmRpIHJpbWFuZW50aSIvPg0KCQk8dWl0ZXh0IG5hbWU9Ik5PVEZPVU5EIiB2YWx1ZT0iTmVzc3VuIGVsZW1lbnRvIHRyb3ZhdG8iLz4NCgkJPHVpdGV4dCBuYW1lPSJBVFRBQ0hNRU5UUyIgdmFsdWU9IkFsbGVnYXRpIi8+DQoJCTwhLS0gc3Vic3RpdHV0aW9uOiAlcCA9PSBjdXJyZW50IHNwZWFrZXIncyB0aXRsZSAtLT4NCgkJPHVpdGV4dCBuYW1lPSJCSU9XSU5fVElUTEUiIHZhbHVlPSJCaW86ICVwIi8+DQoJCTx1aXRleHQgbmFtZT0iQklPQlROX1RJVExFIiB2YWx1ZT0iQmlvIi8+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DQoJCTx1aXRleHQgbmFtZT0iRFVSQVRJT05fSEVBRElORyIgdmFsdWU9IkR1cmF0YSIvPg0KCQk8dWl0ZXh0IG5hbWU9IlNFQVJDSF9IRUFESU5HIiB2YWx1ZT0iQ2VyY2EgdGVzdG86Ii8+DQoJCTx1aXRleHQgbmFtZT0iVEhVTUJfSEVBRElORyIgdmFsdWU9IkRpYXBvc2l0aXZhIi8+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CEtLXF1aXogcG9kIGFuZCBtZXNzYWdlIGJveCB0ZXh0cy0tPg0KCQk8dWl0ZXh0IG5hbWU9IlFVSVpQT0RfUVVJWl9BVFRFTVBUIiB2YWx1ZT0iVGVudGF0aXZvIHF1aXo6Ii8+DQoJCTx1aXRleHQgbmFtZT0iUVVJWlBPRF9RVUlaX0FUVEVNUFRfVkFMVUUiIHZhbHVlPSIlbiBkaSAldCIvPg0KCQk8dWl0ZXh0IG5hbWU9IlFVSVpQT0RfUVVJWl9TQ09SRSIgdmFsdWU9IlB1bnRlZ2dpbzoiLz4NCgkJPHVpdGV4dCBuYW1lPSJRVUlaUE9EX1FVSVpfUEFTU1NDT1JFIiB2YWx1ZT0iUHVudGVnZ2lvIG1pbmltbzoiLz4NCgkJPHVpdGV4dCBuYW1lPSJRVUlaUE9EX1FVSVpfTUFYU0NPUkUiIHZhbHVlPSJQdW50ZWdnaW8gbWFzc2ltbzoiLz4NCgkJPHVpdGV4dCBuYW1lPSJRVUlaUE9EX1FVRVNBVE1QVF9TVFIiIHZhbHVlPSJUZW50YXRpdm86ICVuIGRpICV0Ii8+DQoJCTx1aXRleHQgbmFtZT0iUVVJWlBPRF9RVUVTVFlQRV9TVFIiIHZhbHVlPSJUaXBvOiAlcyIvPg0KCQk8dWl0ZXh0IG5hbWU9IlFVSVpQT0RfUVVFU1RZUEVfR1JEIiB2YWx1ZT0iQ29uIHZhbHV0YXppb25lIi8+DQoJCTx1aXRleHQgbmFtZT0iUVVJWlBPRF9RVUVTVFlQRV9TVlkiIHZhbHVlPSJJbmRhZ2luZSIvPg0KCQk8dWl0ZXh0IG5hbWU9IlFVSVpQT0RfUVVJWkFUTVBUX0lORiIgdmFsdWU9IkluZmluaXRpIi8+DQoJCTx1aXRleHQgbmFtZT0iUVVJWlBPRF9RVUVTQVRNUFRfSU5GIiB2YWx1ZT0iSW5maW5pdGkiLz4NCgkJPHVpdGV4dCBuYW1lPSJXQVJOSU5HTVNHX1lFU1NUUklORyIgdmFsdWU9IlPDrCIvPg0KCQk8dWl0ZXh0IG5hbWU9IldBUk5JTkdNU0dfTk9TVFJJTkciIHZhbHVlPSJObyIvPg0KCQk8dWl0ZXh0IG5hbWU9IldBUk5JTkdNU0dfVElUTEVTVFJJTkciIHZhbHVlPSJBdnZlcnRlbnphIG5hdmlnYXppb25lIHF1aXoiLz4NCgkJPHVpdGV4dCBuYW1lPSJXQVJOSU5HTVNHX01TR1NUUklORyIgdmFsdWU9Ik9jY29ycmUgYW5jb3JhIHJpc3BvbmRlcmUgYWQgYWxjdW5lIGRvbWFuZGUgZGVsIHF1aXouJiN4QTsmI3hBO1NlIGZhdGUgY2xpYyBzdSBTw6wsIHVzY2lyZXRlIGRhbCBxdWl6LiBGYXRlIGNsaWMgc3UgTm8gcGVyIGNvbnRpbnVhcmUgaWwgcXVpei4iLz4NCgkJPHVpdGV4dCBuYW1lPSJJTkZPUk1BVElPTl9IMjY0X0ZMQVNIUExBWUVSIiB2YWx1ZT0iTGEgdmVyc2lvbmUgZGkgRmxhc2ggUGxheWVyIGF0dHVhbG1lbnRlIGluc3RhbGxhdGEgbm9uIHN1cHBvcnRhIHF1ZXN0byB2aWRlby4gRmF0ZSBjbGljIHN1bGwnYXJlYSBkZWwgdmlkZW8gcGVyIHNjYXJpY2FyZSBsJ3VsdGltYSB2ZXJzaW9uZSBkaSBGbGFzaCBQbGF5ZXIuIi8+DQoJCTwhLS0gc3Vic3RpdHV0aW9uOiAlcCA9PSBwcmVzZW50YXRpb24gdGl0bGUgLS0+DQoJCTwhLS0gc3Vic3RpdHV0aW9uOiAlcyA9PSBzbGlkZSB0aXRsZSAtLT4NCgkJPCEtLSBzdWJzdGl0dXRpb246ICVuID09IHNsaWRlIG51bWJlciAtLT4NCgkJPHVpdGV4dCBuYW1lPSJCT09LTUFSSyIgdmFsdWU9IkFkb2JlIFByZXNlbnRlciAtICVwIi8+DQoJCTwhLS0gc3Vic3RpdHV0aW9uOiAlcCA9PSBwcmVzZW50YXRpb24gdGl0bGUgLS0+DQoJCTwhLS0gc3Vic3RpdHV0aW9uOiAlcyA9PSBzbGlkZSB0aXRsZSAtLT4NCgkJPCEtLSBzdWJzdGl0dXRpb246ICVuID09IHNsaWRlIG51bWJlciAtLT4NCgkJPHVpdGV4dCBuYW1lPSJCT09LTUFSS1NMSURFIiB2YWx1ZT0iQWRvYmUgUHJlc2VudGVyIC0gJXAgJXMiLz4NCgkJPHVpdGV4dCBuYW1lPSJTSE9XU0lERUJBUiIgdmFsdWU9Ik1vc3RyYSBiYXJyYSBsYXRlcmFsZSBhaSBwYXJ0ZWNpcGFudGkiLz4NCgkJPHVpdGV4dCBuYW1lPSJNVVRFIiB2YWx1ZT0iRGlzYXR0aXZhIGF1ZGlvIi8+DQoJCTx1aXRleHQgbmFtZT0iRE9DV1JBUF9USVRMRSIgdmFsdWU9IkFsbGVnYXRvIGZpbGUgUHJlc2VudGVyIi8+DQoJCTx1aXRleHQgbmFtZT0iRE9DV1JBUF9NU0ciIHZhbHVlPSJTYWx2YSBpbiBSaXNvcnNlIGRlbCBjb21wdXRlciIvPg0KCQk8dWl0ZXh0IG5hbWU9IkRPQ1dSQVBfUFJPTVBUIiB2YWx1ZT0iQ2xpYyBwZXIgc2NhcmljYXJlIi8+DQoJPC9sYW5ndWFnZT4NCgk8bGFuZ3VhZ2UgaWQ9Im5sIj4NCgkJPCEtLSBmb3JtYXQgZm9yIHVpZm9udCB2YWx1ZSBpcyAiZm9udCxzaXplLGlzYm9sZCxpc2l0YWxpYyxpc3NoYWRvd2VkIiAtLT4NCgkJPHVpZm9udCBuYW1lPSJGT05UX1FVSVpaSU5HIiB2YWx1ZT0iVmVyZGFuYSw5LGZhbHNlLGZhbHNlLGZhbHNlIi8+DQoJCTx1aWZvbnQgbmFtZT0iRk9OVF9TQ1JVQlNUQVRVUyIgdmFsdWU9IlZlcmRhbmEsOSx0cnVlLGZhbHNlLHRydWUiLz4NCgkJPHVpZm9udCBuYW1lPSJGT05UX1NDUlVCVElNRSIgdmFsdWU9IlZlcmRhbmEsOSxmYWxzZSxmYWxzZSx0cnVlIi8+DQoJCTx1aWZvbnQgbmFtZT0iRk9OVF9FTEFQU0VEVElNRSIgdmFsdWU9IlZlcmRhbmEsOSx0cnVlLGZhbHNlLHRydWUiLz4NCgkJPHVpZm9udCBuYW1lPSJGT05UX1VUSUxTTUVOVSIgdmFsdWU9IlZlcmRhbmEsOSx0cnVlLGZhbHNlLGZhbHNlIi8+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DQoJCTx1aWZvbnQgbmFtZT0iRk9OVF9QUkVTRU5URVJUSVRMRSIgdmFsdWU9IlZlcmRhbmEsMTAsZmFsc2UsZmFsc2UsdHJ1ZSIvPg0KCQk8dWlmb250IG5hbWU9IkZPTlRfQklPQlROIiB2YWx1ZT0iVmVyZGFuYSwxMCxmYWxzZSxmYWxzZSx0cnVlIi8+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DQoJCTx1aWZvbnQgbmFtZT0iRk9OVF9RVUlaUE9EX1FVSVpfUVVFU1RJT05fQ09VTlRfVkFMVUUiIHZhbHVlPSJWZXJkYW5hLDksdHJ1ZSxmYWxzZSx0cnVlIi8+DQoJCTx1aWZvbnQgbmFtZT0iRk9OVF9RVUlaUE9EX1FVSVpfUVVFU1RJT05fQVRURU1QVEVEIiB2YWx1ZT0iVmVyZGFuYSw5LGZhbHNlLGZhbHNlLHRydWUiLz4NCgkJPHVpZm9udCBuYW1lPSJGT05UX1FVSVpQT0RfUVVJWl9RVUVTVElPTl9BVFRFTVBURURfVkFMVUUiIHZhbHVlPSJWZXJkYW5hLDksdHJ1ZSxmYWxzZSx0cnVlIi8+DQoJCTx1aWZvbnQgbmFtZT0iRk9OVF9RVUlaUE9EX1FVSVpfU0NPUkVfVEFHIiB2YWx1ZT0iVmVyZGFuYSwxMSx0cnVlLGZhbHNlLHRydWUiLz4NCgkJPHVpZm9udCBuYW1lPSJGT05UX1FVSVpQT0RfUVVJWl9TQ09SRSIgdmFsdWU9IlZlcmRhbmEsOSxmYWxzZSxmYWxzZSx0cnVlIi8+DQoJCTx1aWZvbnQgbmFtZT0iRk9OVF9RVUlaUE9EX1FVSVpfU0NPUkVfVkFMVUUiIHZhbHVlPSJWZXJkYW5hLDksdHJ1ZSxmYWxzZSx0cnVlIi8+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DQoJCTx1aWZvbnQgbmFtZT0iRk9OVF9RVUlaUE9EX1FVSVpfUEFTU1NDT1JFX1ZBTFVFIiB2YWx1ZT0iVmVyZGFuYSw5LHRydWUsZmFsc2UsdHJ1ZSIvPg0KCQk8IS0tIHVpdGV4dCAtLT4NCgkJPCEtLSBzdWJzdGl0dXRpb246ICVuID09IHNsaWRlIG51bWJlciAtLT4NCgkJPHVpdGV4dCBuYW1lPSJVTk5BTUVEU0xJREVUSVRMRSIgdmFsdWU9IkRpYSAlbiIvPg0KCQk8IS0tIHN1YnN0aXR1dGlvbjogJW4gPT0gc2xpZGUgbnVtYmVyIC0tPg0KCQk8IS0tIHN1YnN0aXR1dGlvbjogJXQgPT0gdG90YWwgc2xpZGUgY291bnQgLS0+DQoJCTx1aXRleHQgbmFtZT0iU0NSVUJCQVJTVEFUVVNfU0xJREVJTkZPIiB2YWx1ZT0iRGlhICVuIC8gJXQgfCAiLz4NCgkJPHVpdGV4dCBuYW1lPSJTQ1JVQkJBUlNUQVRVU19TVE9QUEVEIiB2YWx1ZT0iR2VzdG9wdCIvPg0KCQk8dWl0ZXh0IG5hbWU9IlNDUlVCQkFSU1RBVFVTX1BMQVlJTkciIHZhbHVlPSJBZnNwZWxlbiIvPg0KCQk8dWl0ZXh0IG5hbWU9IlNDUlVCQkFSU1RBVFVTX05PQVVESU8iIHZhbHVlPSJHZWVuIGF1ZGlvIi8+DQoJCTx1aXRleHQgbmFtZT0iU0NSVUJCQVJTVEFUVVNfVklEUExBWUlORyIgdmFsdWU9IlZpZGVvIGFmc3BlbGVuIi8+DQoJCTx1aXRleHQgbmFtZT0iU0NSVUJCQVJTVEFUVVNfTE9BRElORyIgdmFsdWU9IkxhZGVuIi8+DQoJCTx1aXRleHQgbmFtZT0iU0NSVUJCQVJTVEFUVVNfQlVGRkVSSU5HIiB2YWx1ZT0iQnVmZmVyZW4iLz4NCgkJPHVpdGV4dCBuYW1lPSJTQ1JVQkJBUlNUQVRVU19RVUVTVElPTiIgdmFsdWU9IlZyYWFnIG1ldCBhbnR3b29yZCIvPg0KCQk8dWl0ZXh0IG5hbWU9IlNDUlVCQkFSU1RBVFVTX1JFVklFV1FVSVoiIHZhbHVlPSJRdWl6IGNvbnRyb2xlcmVuIi8+DQoJCTwhLS0gc3Vic3RpdHV0aW9uOiAlbSA9PSBtaW51dGVzIHJlbWFpbmluZyAtLT4NCgkJPCEtLSBzdWJzdGl0dXRpb246ICVzID09IHNlY29uZHMgcmVtYWluaW5nIC0tPg0KCQk8dWl0ZXh0IG5hbWU9IkVMQVBTRUQiIHZhbHVlPSJFciByZXN0ZXJlbiAlbSBtaW51dGVuICVzIHNlY29uZGVuIi8+DQoJCTx1aXRleHQgbmFtZT0iTk9URk9VTkQiIHZhbHVlPSJOaWV0cyBnZXZvbmRlbiIvPg0KCQk8dWl0ZXh0IG5hbWU9IkFUVEFDSE1FTlRTIiB2YWx1ZT0iQmlqbGFnZW4iLz4NCgkJPCEtLSBzdWJzdGl0dXRpb246ICVwID09IGN1cnJlbnQgc3BlYWtlcidzIHRpdGxlIC0tPg0KCQk8dWl0ZXh0IG5hbWU9IkJJT1dJTl9USVRMRSIgdmFsdWU9IkJpb2dyYWZpZTogJXAiLz4NCgkJPHVpdGV4dCBuYW1lPSJCSU9CVE5fVElUTEUiIHZhbHVlPSJCaW9ncmFmaWUiLz4NCgkJPHVpdGV4dCBuYW1lPSJESVZJREVSQlROX1RJVExFIiB2YWx1ZT0ifCIvPg0KCQk8dWl0ZXh0IG5hbWU9IkNPTlRBQ1RCVE5fVElUTEUiIHZhbHVlPSJDb250YWN0Ii8+DQoJCTx1aXRleHQgbmFtZT0iVEFCX1FVSVoiIHZhbHVlPSJRdWl6Ii8+DQoJCTx1aXRleHQgbmFtZT0iVEFCX09VVExJTkUiIHZhbHVlPSJPdmVyemljaHQiLz4NCgkJPHVpdGV4dCBuYW1lPSJUQUJfVEhVTUIiIHZhbHVlPSJNaW5pYXR1dXIiLz4NCgkJPHVpdGV4dCBuYW1lPSJUQUJfTk9URVMiIHZhbHVlPSJOb3RpdGllcyIvPg0KCQk8dWl0ZXh0IG5hbWU9IlRBQl9TRUFSQ0giIHZhbHVlPSJab2VrZW4iLz4NCgkJPHVpdGV4dCBuYW1lPSJTTElERV9IRUFESU5HIiB2YWx1ZT0iVGl0ZWwgdmFuIGRpYSIvPg0KCQk8dWl0ZXh0IG5hbWU9IkRVUkFUSU9OX0hFQURJTkciIHZhbHVlPSJEdXVyIi8+DQoJCTx1aXRleHQgbmFtZT0iU0VBUkNIX0hFQURJTkciIHZhbHVlPSJab2VrZW4gbmFhciB0ZWtzdDoiLz4NCgkJPHVpdGV4dCBuYW1lPSJUSFVNQl9IRUFESU5HIiB2YWx1ZT0iRGlhIi8+DQoJCTx1aXRleHQgbmFtZT0iVEhVTUJfSU5GTyIgdmFsdWU9IlRpdGVsL2R1dXIgdmFuIGRpYSIvPg0KCQk8dWl0ZXh0IG5hbWU9IkFUVEFDSE5BTUVfSEVBRElORyIgdmFsdWU9IkJlc3RhbmRzbmFhbSIvPg0KCQk8dWl0ZXh0IG5hbWU9IkFUVEFDSFNJWkVfSEVBRElORyIgdmFsdWU9Ikdyb290dGUiLz4NCgkJPHVpdGV4dCBuYW1lPSJTTElERV9OT1RFUyIgdmFsdWU9IkRpYW5vdGl0aWVzIi8+DQoJCTwhLS1xdWl6IHBvZCBhbmQgbWVzc2FnZSBib3ggdGV4dHMtLT4NCgkJPHVpdGV4dCBuYW1lPSJRVUlaUE9EX1FVSVpfQVRURU1QVCIgdmFsdWU9IlF1aXpwb2dpbmc6Ii8+DQoJCTx1aXRleHQgbmFtZT0iUVVJWlBPRF9RVUlaX0FUVEVNUFRfVkFMVUUiIHZhbHVlPSIlbiB2YW4gJXQiLz4NCgkJPHVpdGV4dCBuYW1lPSJRVUlaUE9EX1FVSVpfU0NPUkUiIHZhbHVlPSJCZWhhYWxkZSBzY29yZToiLz4NCgkJPHVpdGV4dCBuYW1lPSJRVUlaUE9EX1FVSVpfUEFTU1NDT1JFIiB2YWx1ZT0iVm9sZG9lbmRlIHNjb3JlOiIvPg0KCQk8dWl0ZXh0IG5hbWU9IlFVSVpQT0RfUVVJWl9NQVhTQ09SRSIgdmFsdWU9Ik1heGltYWFsIGhhYWxiYXJlIHNjb3JlOiIvPg0KCQk8dWl0ZXh0IG5hbWU9IlFVSVpQT0RfUVVFU0FUTVBUX1NUUiIgdmFsdWU9IlBvZ2luZzogJW4gdmFuICV0Ii8+DQoJCTx1aXRleHQgbmFtZT0iUVVJWlBPRF9RVUVTVFlQRV9TVFIiIHZhbHVlPSJUeXBlOiAlcyIvPg0KCQk8dWl0ZXh0IG5hbWU9IlFVSVpQT0RfUVVFU1RZUEVfR1JEIiB2YWx1ZT0iVGVsdCB2b29yIHNjb3JlIi8+DQoJCTx1aXRleHQgbmFtZT0iUVVJWlBPRF9RVUVTVFlQRV9TVlkiIHZhbHVlPSJFbnF1w6p0ZSIvPg0KCQk8dWl0ZXh0IG5hbWU9IlFVSVpQT0RfUVVJWkFUTVBUX0lORiIgdmFsdWU9Ik9uYmVwZXJrdCIvPg0KCQk8dWl0ZXh0IG5hbWU9IlFVSVpQT0RfUVVFU0FUTVBUX0lORiIgdmFsdWU9Ik9uYmVwZXJrdCIvPg0KCQk8dWl0ZXh0IG5hbWU9IldBUk5JTkdNU0dfWUVTU1RSSU5HIiB2YWx1ZT0iSmEiLz4NCgkJPHVpdGV4dCBuYW1lPSJXQVJOSU5HTVNHX05PU1RSSU5HIiB2YWx1ZT0iTmVlIi8+DQoJCTx1aXRleHQgbmFtZT0iV0FSTklOR01TR19USVRMRVNUUklORyIgdmFsdWU9IldhYXJzY2h1d2luZyBtZXQgYmV0cmVra2luZyB0b3QgcXVpem5hdmlnYXRpZSIvPg0KCQk8dWl0ZXh0IG5hbWU9IldBUk5JTkdNU0dfTVNHU1RSSU5HIiB2YWx1ZT0iVSBoZWJ0IG5pZXQgYWxsZSB2cmFnZW4gaW4gZGV6ZSBxdWl6IGJlYW50d29vcmQuJiN4QTsmI3hBO0tsaWsgb3AgSmEgb20gZGUgcXVpeiBhZiB0ZSBzbHVpdGVuLiBLbGlrIG9wIE5lZSBvbSBkZSBxdWl6IHZvb3J0IHRlIHpldHRlbi4iLz4NCgkJPHVpdGV4dCBuYW1lPSJJTkZPUk1BVElPTl9IMjY0X0ZMQVNIUExBWUVSIiB2YWx1ZT0iRGV6ZSB2aWRlbyB3b3JkdCBuaWV0IG9uZGVyc3RldW5kIGRvb3IgZGUgdmVyc2llIHZhbiBGbGFzaCBQbGF5ZXIgZGllIG1vbWVudGVlbCBvcCB1dyBjb21wdXRlciBpcyBnZcOvbnN0YWxsZWVyZC4gS2xpayBpbiBkZSB2aWRlbyBvbSBkZSBuaWV1d3N0ZSBGbGFzaCBQbGF5ZXIgdGUgZG93bmxv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WmlqcGFuZWVsIGFhbiBkZWVsbmVtZXJzIHdlZXJnZXZlbiIvPg0KCQk8dWl0ZXh0IG5hbWU9Ik1VVEUiIHZhbHVlPSJEZW1wZW4iLz4NCgkJPHVpdGV4dCBuYW1lPSJET0NXUkFQX1RJVExFIiB2YWx1ZT0iUHJlc2VudGVyLWJlc3RhbmRzYmlqbGFnZSIvPg0KCQk8dWl0ZXh0IG5hbWU9IkRPQ1dSQVBfTVNHIiB2YWx1ZT0iT3BzbGFhbiBpbiBEZXplIGNvbXB1dGVyIi8+DQoJCTx1aXRleHQgbmFtZT0iRE9DV1JBUF9QUk9NUFQiIHZhbHVlPSJLbGlrIG9tIHRlIGRvd25sb2FkZW4iLz4NCgk8L2xhbmd1YWdlPg0KCTxsYW5ndWFnZSBpZD0iY24iPg0KCQk8IS0tIGZvcm1hdCBmb3IgdWlmb250IHZhbHVlIGlzICJmb250LHNpemUsaXNib2xkLGlzaXRhbGljLGlzc2hhZG93ZWQiIC0tPg0KCQk8dWlmb250IG5hbWU9IkZPTlRfUVVJWlpJTkciIHZhbHVlPSLlrovkvZMtMTgwMzAsMTAsZmFsc2UsZmFsc2UsZmFsc2UiLz4NCgkJPHVpZm9udCBuYW1lPSJGT05UX1NDUlVCU1RBVFVTIiB2YWx1ZT0i5a6L5L2TLTE4MDMwLDEwLHRydWUsZmFsc2UsdHJ1ZSIvPg0KCQk8dWlmb250IG5hbWU9IkZPTlRfU0NSVUJUSU1FIiB2YWx1ZT0i5a6L5L2TLTE4MDMwLDEwLGZhbHNlLGZhbHNlLHRydWUiLz4NCgkJPHVpZm9udCBuYW1lPSJGT05UX0VMQVBTRURUSU1FIiB2YWx1ZT0i5a6L5L2TLTE4MDMwLDEwLHRydWUsZmFsc2UsdHJ1ZSIvPg0KCQk8dWlmb250IG5hbWU9IkZPTlRfVVRJTFNNRU5VIiB2YWx1ZT0i5a6L5L2TLTE4MDMwLDEwLHRydWUsZmFsc2UsZmFsc2UiLz4NCgkJPHVpZm9udCBuYW1lPSJGT05UX1RBQlMiIHZhbHVlPSLlrovkvZMtMTgwMzAsMTQsdHJ1ZSxmYWxzZSx0cnVlIi8+DQoJCTx1aWZvbnQgbmFtZT0iRk9OVF9QUkVTRU5UQVRJT05OQU1FIiB2YWx1ZT0i5a6L5L2TLTE4MDMwLDE0LGZhbHNlLGZhbHNlLHRydWUiLz4NCgkJPHVpZm9udCBuYW1lPSJGT05UX1BSRVNFTlRFUk5BTUUiIHZhbHVlPSLlrovkvZMtMTgwMzAsMTQsdHJ1ZSxmYWxzZSx0cnVlIi8+DQoJCTx1aWZvbnQgbmFtZT0iRk9OVF9QUkVTRU5URVJUSVRMRSIgdmFsdWU9IuWui+S9ky0xODAzMCwxMyxmYWxzZSxmYWxzZSx0cnVlIi8+DQoJCTx1aWZvbnQgbmFtZT0iRk9OVF9CSU9CVE4iIHZhbHVlPSLlrovkvZMtMTgwMzAsMTAsZmFsc2UsZmFsc2UsdHJ1ZSIvPg0KCQk8dWlmb250IG5hbWU9IkZPTlRfTk9URVMiIHZhbHVlPSLlrovkvZMtMTgwMzAsMTIsZmFsc2UsZmFsc2UsZmFsc2UiLz4NCgkJPHVpZm9udCBuYW1lPSJGT05UX09VVExJTkUiIHZhbHVlPSLlrovkvZMtMTgwMzAsMTIsZmFsc2UsZmFsc2UsdHJ1ZSIvPg0KCQk8dWlmb250IG5hbWU9IkZPTlRfU0VBUkNIIiB2YWx1ZT0i5a6L5L2TLTE4MDMwLDEyLGZhbHNlLGZhbHNlLHRydWUiLz4NCgkJPHVpZm9udCBuYW1lPSJGT05UX1RIVU1CIiB2YWx1ZT0i5a6L5L2TLTE4MDMwLDEwLGZhbHNlLGZhbHNlLHRydWUiLz4NCgkJPHVpZm9udCBuYW1lPSJGT05UX0JJT1dJTiIgdmFsdWU9IuWui+S9ky0xODAzMCwxMixmYWxzZSxmYWxzZSxmYWxzZSIvPg0KCQk8dWlmb250IG5hbWU9IkZPTlRfTElTVEhFQURJTkciIHZhbHVlPSLlrovkvZMtMTgwMzAsMTAsZmFsc2UsZmFsc2UsZmFsc2UiLz4NCgkJPHVpZm9udCBuYW1lPSJGT05UX1dJTlRJVExFIiB2YWx1ZT0i5a6L5L2TLTE4MDMwLDEwLGZhbHNlLGZhbHNlLHRydWUiLz4NCgkJPHVpZm9udCBuYW1lPSJGT05UX0FUVEFDSE1FTlRTIiB2YWx1ZT0i5a6L5L2TLTE4MDMwLDEyLGZhbHNlLGZhbHNlLHRydWUiLz4NCgkJPCEtLXF1aXogcG9kIGFuZCBtZXNzYWdlIGJveCB0ZXh0IGZvbnRzLS0+DQoJCTx1aWZvbnQgbmFtZT0iRk9OVF9NU0dCT1hfV0lOVElUTEUiIHZhbHVlPSLlrovkvZMtMTgwMzAsMTIsdHJ1ZSxmYWxzZSx0cnVlIi8+DQoJCTx1aWZvbnQgbmFtZT0iRk9OVF9NU0dCT1hfTVNHIiB2YWx1ZT0i5a6L5L2TLTE4MDMwLDEyLGZhbHNlLGZhbHNlLHRydWUiLz4NCgkJPHVpZm9udCBuYW1lPSJGT05UX01TR0JPWF9PUFRJT05TIiB2YWx1ZT0i5a6L5L2TLTE4MDMwLDEwLHRydWUsZmFsc2UsdHJ1ZSIvPg0KCQk8dWlmb250IG5hbWU9IkZPTlRfUVVJWlBPRF9RVUlaX1RJVExFIiB2YWx1ZT0i5a6L5L2TLTE4MDMwLDEyLHRydWUsZmFsc2UsdHJ1ZSIvPg0KCQk8dWlmb250IG5hbWU9IkZPTlRfUVVJWlBPRF9RVUlaX0FUVEVNUFQiIHZhbHVlPSLlrovkvZMtMTgwMzAsMTAsZmFsc2UsZmFsc2UsdHJ1ZSIvPg0KCQk8dWlmb250IG5hbWU9IkZPTlRfUVVJWlBPRF9RVUlaX0FUVEVNUFRfVkFMVUUiIHZhbHVlPSLlrovkvZMtMTgwMzAsMTAsdHJ1ZSxmYWxzZSx0cnVlIi8+DQoJCTx1aWZvbnQgbmFtZT0iRk9OVF9RVUlaUE9EX1FVRVNUSU9OX1NDT1JFIiB2YWx1ZT0i5a6L5L2TLTE4MDMwLDEwLGZhbHNlLGZhbHNlLHRydWUiLz4NCgkJPHVpZm9udCBuYW1lPSJGT05UX1FVSVpQT0RfUVVFU1RJT05fU0NPUkVfVkFMVUUiIHZhbHVlPSLlrovkvZMtMTgwMzAsMTAsdHJ1ZSxmYWxzZSx0cnVlIi8+DQoJCTx1aWZvbnQgbmFtZT0iRk9OVF9RVUlaUE9EX1FVRVNUSU9OX0FUVEVNUFQiIHZhbHVlPSLlrovkvZMtMTgwMzAsMTAsZmFsc2UsZmFsc2UsdHJ1ZSIvPg0KCQk8dWlmb250IG5hbWU9IkZPTlRfUVVJWlBPRF9RVUVTVElPTl9BVFRFTVBUX1ZBTFVFIiB2YWx1ZT0i5a6L5L2TLTE4MDMwLDEwLHRydWUsZmFsc2UsdHJ1ZSIvPg0KCQk8dWlmb250IG5hbWU9IkZPTlRfUVVJWlBPRF9RVUVTVElPTl9UQUciIHZhbHVlPSLlrovkvZMtMTgwMzAsMTIsdHJ1ZSxmYWxzZSx0cnVlIi8+DQoJCTx1aWZvbnQgbmFtZT0iRk9OVF9RVUlaUE9EX1FVSVpfUVVFU1RJT05fQ09VTlQiIHZhbHVlPSLlrovkvZMtMTgwMzAsMTAsZmFsc2UsZmFsc2UsdHJ1ZSIvPg0KCQk8dWlmb250IG5hbWU9IkZPTlRfUVVJWlBPRF9RVUlaX1FVRVNUSU9OX0NPVU5UX1ZBTFVFIiB2YWx1ZT0i5a6L5L2TLTE4MDMwLDEwLHRydWUsZmFsc2UsdHJ1ZSIvPg0KCQk8dWlmb250IG5hbWU9IkZPTlRfUVVJWlBPRF9RVUlaX1FVRVNUSU9OX0FUVEVNUFRFRCIgdmFsdWU9IuWui+S9ky0xODAzMCwxMCxmYWxzZSxmYWxzZSx0cnVlIi8+DQoJCTx1aWZvbnQgbmFtZT0iRk9OVF9RVUlaUE9EX1FVSVpfUVVFU1RJT05fQVRURU1QVEVEX1ZBTFVFIiB2YWx1ZT0i5a6L5L2TLTE4MDMwLDEwLHRydWUsZmFsc2UsdHJ1ZSIvPg0KCQk8dWlmb250IG5hbWU9IkZPTlRfUVVJWlBPRF9RVUlaX1NDT1JFX1RBRyIgdmFsdWU9IuWui+S9ky0xODAzMCwxMix0cnVlLGZhbHNlLHRydWUiLz4NCgkJPHVpZm9udCBuYW1lPSJGT05UX1FVSVpQT0RfUVVJWl9TQ09SRSIgdmFsdWU9IuWui+S9ky0xODAzMCwxMCxmYWxzZSxmYWxzZSx0cnVlIi8+DQoJCTx1aWZvbnQgbmFtZT0iRk9OVF9RVUlaUE9EX1FVSVpfU0NPUkVfVkFMVUUiIHZhbHVlPSLlrovkvZMtMTgwMzAsMTAsdHJ1ZSxmYWxzZSx0cnVlIi8+DQoJCTx1aWZvbnQgbmFtZT0iRk9OVF9RVUlaUE9EX1FVSVpfTUFYU0NPUkUiIHZhbHVlPSLlrovkvZMtMTgwMzAsMTAsZmFsc2UsZmFsc2UsdHJ1ZSIvPg0KCQk8dWlmb250IG5hbWU9IkZPTlRfUVVJWlBPRF9RVUlaX01BWFNDT1JFX1ZBTFVFIiB2YWx1ZT0i5a6L5L2TLTE4MDMwLDEwLHRydWUsZmFsc2UsdHJ1ZSIvPg0KCQk8dWlmb250IG5hbWU9IkZPTlRfUVVJWlBPRF9RVUlaX1BBU1NTQ09SRSIgdmFsdWU9IuWui+S9ky0xODAzMCwxMCxmYWxzZSxmYWxzZSx0cnVlIi8+DQoJCTx1aWZvbnQgbmFtZT0iRk9OVF9RVUlaUE9EX1FVSVpfUEFTU1NDT1JFX1ZBTFVFIiB2YWx1ZT0i5a6L5L2TLTE4MDMwLDEwLHRydWUsZmFsc2UsdHJ1ZSIvPg0KCQk8IS0tIHVpdGV4dCAtLT4NCgkJPCEtLSBzdWJzdGl0dXRpb246ICVuID09IHNsaWRlIG51bWJlciAtLT4NCgkJPHVpdGV4dCBuYW1lPSJVTk5BTUVEU0xJREVUSVRMRSIgdmFsdWU9IuW5u+eBr+eJhyAlbiIvPg0KCQk8IS0tIHN1YnN0aXR1dGlvbjogJW4gPT0gc2xpZGUgbnVtYmVyIC0tPg0KCQk8IS0tIHN1YnN0aXR1dGlvbjogJXQgPT0gdG90YWwgc2xpZGUgY291bnQgLS0+DQoJCTx1aXRleHQgbmFtZT0iU0NSVUJCQVJTVEFUVVNfU0xJREVJTkZPIiB2YWx1ZT0i5bm754Gv54mHICVuIC8gJXQgfCAiLz4NCgkJPHVpdGV4dCBuYW1lPSJTQ1JVQkJBUlNUQVRVU19TVE9QUEVEIiB2YWx1ZT0i5bey5YGc5q2iIi8+DQoJCTx1aXRleHQgbmFtZT0iU0NSVUJCQVJTVEFUVVNfUExBWUlORyIgdmFsdWU9Iuato+WcqOaSreaUviIvPg0KCQk8dWl0ZXh0IG5hbWU9IlNDUlVCQkFSU1RBVFVTX05PQVVESU8iIHZhbHVlPSLml6Dpn7PpopEiLz4NCgkJPHVpdGV4dCBuYW1lPSJTQ1JVQkJBUlNUQVRVU19WSURQTEFZSU5HIiB2YWx1ZT0i6KeG6aKR5pKt5pS+Ii8+DQoJCTx1aXRleHQgbmFtZT0iU0NSVUJCQVJTVEFUVVNfTE9BRElORyIgdmFsdWU9Iuato+WcqOi9veWFpSIvPg0KCQk8dWl0ZXh0IG5hbWU9IlNDUlVCQkFSU1RBVFVTX0JVRkZFUklORyIgdmFsdWU9Iuato+WcqOi/m+ihjOe8k+WGsuWkhOeQhiIvPg0KCQk8dWl0ZXh0IG5hbWU9IlNDUlVCQkFSU1RBVFVTX1FVRVNUSU9OIiB2YWx1ZT0i5Zue562U6Zeu6aKYIi8+DQoJCTx1aXRleHQgbmFtZT0iU0NSVUJCQVJTVEFUVVNfUkVWSUVXUVVJWiIgdmFsdWU9Iuato+WcqOWuoemYhea1i+mqjCIvPg0KCQk8IS0tIHN1YnN0aXR1dGlvbjogJW0gPT0gbWludXRlcyByZW1haW5pbmcgLS0+DQoJCTwhLS0gc3Vic3RpdHV0aW9uOiAlcyA9PSBzZWNvbmRzIHJlbWFpbmluZyAtLT4NCgkJPHVpdGV4dCBuYW1lPSJFTEFQU0VEIiB2YWx1ZT0i5Ymp5L2ZICVtIOWIhumSnyAlcyDnp5IiLz4NCgkJPHVpdGV4dCBuYW1lPSJOT1RGT1VORCIgdmFsdWU9IuacquaJvuWIsOS7u+S9leWGheWuuSIvPg0KCQk8dWl0ZXh0IG5hbWU9IkFUVEFDSE1FTlRTIiB2YWx1ZT0i6ZmE5Lu2Ii8+DQoJCTwhLS0gc3Vic3RpdHV0aW9uOiAlcCA9PSBjdXJyZW50IHNwZWFrZXIncyB0aXRsZSAtLT4NCgkJPHVpdGV4dCBuYW1lPSJCSU9XSU5fVElUTEUiIHZhbHVlPSLkuKrkurrnroDku4s6ICVwIi8+DQoJCTx1aXRleHQgbmFtZT0iQklPQlROX1RJVExFIiB2YWx1ZT0i5Liq5Lq6566A5LuLIi8+DQoJCTx1aXRleHQgbmFtZT0iRElWSURFUkJUTl9USVRMRSIgdmFsdWU9InwiLz4NCgkJPHVpdGV4dCBuYW1lPSJDT05UQUNUQlROX1RJVExFIiB2YWx1ZT0i6IGU57O75pa55byPIi8+DQoJCTx1aXRleHQgbmFtZT0iVEFCX1FVSVoiIHZhbHVlPSLmtYvpqowiLz4NCgkJPHVpdGV4dCBuYW1lPSJUQUJfT1VUTElORSIgdmFsdWU9IuWkp+e6siIvPg0KCQk8dWl0ZXh0IG5hbWU9IlRBQl9USFVNQiIgdmFsdWU9Iue8qeeVpeWbviIvPg0KCQk8dWl0ZXh0IG5hbWU9IlRBQl9OT1RFUyIgdmFsdWU9IuWkh+azqCIvPg0KCQk8dWl0ZXh0IG5hbWU9IlRBQl9TRUFSQ0giIHZhbHVlPSLmkJzntKIiLz4NCgkJPHVpdGV4dCBuYW1lPSJTTElERV9IRUFESU5HIiB2YWx1ZT0i5bm754Gv54mH5qCH6aKYIi8+DQoJCTx1aXRleHQgbmFtZT0iRFVSQVRJT05fSEVBRElORyIgdmFsdWU9IuaMgee7reaXtumXtCIvPg0KCQk8dWl0ZXh0IG5hbWU9IlNFQVJDSF9IRUFESU5HIiB2YWx1ZT0i5pCc57Si5paH5pysOiIvPg0KCQk8dWl0ZXh0IG5hbWU9IlRIVU1CX0hFQURJTkciIHZhbHVlPSLlubvnga/niYciLz4NCgkJPHVpdGV4dCBuYW1lPSJUSFVNQl9JTkZPIiB2YWx1ZT0i5bm754Gv54mH5qCH6aKYL+aMgee7reaXtumXtCIvPg0KCQk8dWl0ZXh0IG5hbWU9IkFUVEFDSE5BTUVfSEVBRElORyIgdmFsdWU9IuaWh+S7tuWQjSIvPg0KCQk8dWl0ZXh0IG5hbWU9IkFUVEFDSFNJWkVfSEVBRElORyIgdmFsdWU9IuWkp+WwjyIvPg0KCQk8dWl0ZXh0IG5hbWU9IlNMSURFX05PVEVTIiB2YWx1ZT0i5bm754Gv54mH5aSH5rOoIi8+DQoJCTwhLS1xdWl6IHBvZCBhbmQgbWVzc2FnZSBib3ggdGV4dHMtLT4NCgkJPHVpdGV4dCBuYW1lPSJRVUlaUE9EX1FVSVpfQVRURU1QVCIgdmFsdWU9Iua1i+mqjOWwneivleasoeaVsDoiLz4NCgkJPHVpdGV4dCBuYW1lPSJRVUlaUE9EX1FVSVpfQVRURU1QVF9WQUxVRSIgdmFsdWU9IuesrCAlbiDmrKHvvIzlhbEgJXQg5qyhIi8+DQoJCTx1aXRleHQgbmFtZT0iUVVJWlBPRF9RVUlaX1NDT1JFIiB2YWx1ZT0i5b6X5YiGOiIvPg0KCQk8dWl0ZXh0IG5hbWU9IlFVSVpQT0RfUVVJWl9QQVNTU0NPUkUiIHZhbHVlPSLlj4rmoLzliIbmlbA6Ii8+DQoJCTx1aXRleHQgbmFtZT0iUVVJWlBPRF9RVUlaX01BWFNDT1JFIiB2YWx1ZT0i5pyA6auY5YiG5pWwOiIvPg0KCQk8dWl0ZXh0IG5hbWU9IlFVSVpQT0RfUVVFU0FUTVBUX1NUUiIgdmFsdWU9IuWwneivleasoeaVsDog56ysICVuIOasoe+8jOWFsSAldCDmrKEiLz4NCgkJPHVpdGV4dCBuYW1lPSJRVUlaUE9EX1FVRVNUWVBFX1NUUiIgdmFsdWU9Iuexu+WeizogJXMiLz4NCgkJPHVpdGV4dCBuYW1lPSJRVUlaUE9EX1FVRVNUWVBFX0dSRCIgdmFsdWU9IuivhOe6pyIvPg0KCQk8dWl0ZXh0IG5hbWU9IlFVSVpQT0RfUVVFU1RZUEVfU1ZZIiB2YWx1ZT0i6LCD5p+lIi8+DQoJCTx1aXRleHQgbmFtZT0iUVVJWlBPRF9RVUlaQVRNUFRfSU5GIiB2YWx1ZT0i5peg6ZmQIi8+DQoJCTx1aXRleHQgbmFtZT0iUVVJWlBPRF9RVUVTQVRNUFRfSU5GIiB2YWx1ZT0i5peg6ZmQIi8+DQoJCTx1aXRleHQgbmFtZT0iV0FSTklOR01TR19ZRVNTVFJJTkciIHZhbHVlPSLmmK8iLz4NCgkJPHVpdGV4dCBuYW1lPSJXQVJOSU5HTVNHX05PU1RSSU5HIiB2YWx1ZT0i5ZCmIi8+DQoJCTx1aXRleHQgbmFtZT0iV0FSTklOR01TR19USVRMRVNUUklORyIgdmFsdWU9Iua1i+mqjOWvvOiIquitpuWRiiIvPg0KCQk8dWl0ZXh0IG5hbWU9IldBUk5JTkdNU0dfTVNHU1RSSU5HIiB2YWx1ZT0i5q2k5rWL6aqM5Lit5pyJ5pyq5bCd6K+V5L2c562U55qE6Zeu6aKY44CCJiN4QTsmI3hBO+WNleWHu+KAnOaYr+KAnemAgOWHuuatpOa1i+mqjOOAguWNleWHu+KAnOWQpuKAnee7p+e7rea1i+mqjOOAgiIvPg0KCQk8dWl0ZXh0IG5hbWU9IklORk9STUFUSU9OX0gyNjRfRkxBU0hQTEFZRVIiIHZhbHVlPSLlvZPliY3lronoo4XlnKjmgqjnmoTorqHnrpfmnLrkuIrnmoQgRmxhc2ggUGxheWVyIOeJiOacrOS4jeaUr+aMgeivpeinhumikeOAguWNleWHu+inhumikeWMuuWfn+S4i+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C5Yqg6ICF5pi+56S65o+Q6KaB5qCPIi8+DQoJCTx1aXRleHQgbmFtZT0iTVVURSIgdmFsdWU9IumdmemfsyIvPg0KCQk8dWl0ZXh0IG5hbWU9IkRPQ1dSQVBfVElUTEUiIHZhbHVlPSJQcmVzZW50ZXIg5paH5Lu26ZmE5Lu2Ii8+DQoJCTx1aXRleHQgbmFtZT0iRE9DV1JBUF9NU0ciIHZhbHVlPSLkv53lrZjliLDmiJHnmoTorqHnrpfmnLoiLz4NCgkJPHVpdGV4dCBuYW1lPSJET0NXUkFQX1BST01QVCIgdmFsdWU9IuWNleWHu+S7peS4i+i9vSIvPg0KCTwvbGFuZ3VhZ2U+DQo8L2NvbmZpZ3VyYXRpb24+DQo="/>
  <p:tag name="MMPROD_UIDATA" val="&lt;database version=&quot;7.0&quot;&gt;&lt;object type=&quot;1&quot; unique_id=&quot;10001&quot;&gt;&lt;property id=&quot;20141&quot; value=&quot;Test&quot;/&gt;&lt;property id=&quot;20144&quot; value=&quot;0&quot;/&gt;&lt;property id=&quot;20146&quot; value=&quot;0&quot;/&gt;&lt;property id=&quot;20147&quot; value=&quot;0&quot;/&gt;&lt;property id=&quot;20148&quot; value=&quot;0&quot;/&gt;&lt;property id=&quot;20180&quot; value=&quot;1&quot;/&gt;&lt;property id=&quot;20181&quot; value=&quot;1祡䘌໴챐ຸᄸ&quot;/&gt;&lt;property id=&quot;20182&quot; value=&quot;0&quot;/&gt;&lt;property id=&quot;20183&quot; value=&quot;1&quot;/&gt;&lt;property id=&quot;20184&quot; value=&quot;7&quot;/&gt;&lt;property id=&quot;20191&quot; value=&quot;McGill&quot;/&gt;&lt;property id=&quot;20192&quot; value=&quot;https://connect.mcgill.ca&quot;/&gt;&lt;property id=&quot;20193&quot; value=&quot;0&quot;/&gt;&lt;property id=&quot;20224&quot; value=&quot;C:\Users\jremil3.CAMPUS\Desktop\Untitled&quot;/&gt;&lt;property id=&quot;20226&quot; value=&quot;C:\Users\jremil3.CAMPUS\Documents\Test.pptx&quot;/&gt;&lt;property id=&quot;20250&quot; value=&quot;0&quot;/&gt;&lt;property id=&quot;20251&quot; value=&quot;0&quot;/&gt;&lt;property id=&quot;20259&quot; value=&quot;0&quot;/&gt;&lt;object type=&quot;8&quot; unique_id=&quot;10002&quot;&gt;&lt;/object&gt;&lt;object type=&quot;2&quot; unique_id=&quot;10003&quot;&gt;&lt;object type=&quot;3&quot; unique_id=&quot;10004&quot;&gt;&lt;property id=&quot;20148&quot; value=&quot;5&quot;/&gt;&lt;property id=&quot;20300&quot; value=&quot;Slide 1&quot;/&gt;&lt;property id=&quot;20302&quot; value=&quot;1&quot;/&gt;&lt;property id=&quot;20303&quot; value=&quot;-1&quot;/&gt;&lt;property id=&quot;20307&quot; value=&quot;256&quot;/&gt;&lt;property id=&quot;20309&quot; value=&quot;-1&quot;/&gt;&lt;/object&gt;&lt;/object&gt;&lt;object type=&quot;4&quot; unique_id=&quot;10282&quot;&gt;&lt;/object&gt;&lt;object type=&quot;10&quot; unique_id=&quot;10313&quot;&gt;&lt;object type=&quot;11&quot; unique_id=&quot;10314&quot;&gt;&lt;property id=&quot;20180&quot; value=&quot;1&quot;/&gt;&lt;property id=&quot;20181&quot; value=&quot;1祡䘌໴챐ຸᄸ&quot;/&gt;&lt;property id=&quot;20182&quot; value=&quot;0&quot;/&gt;&lt;property id=&quot;20183&quot; value=&quot;1&quot;/&gt;&lt;/object&gt;&lt;object type=&quot;12&quot; unique_id=&quot;10315&quot;&gt;&lt;/object&gt;&lt;/object&gt;&lt;/object&gt;&lt;/database&gt;"/>
  <p:tag name="SECTOMILLISECCONVERTED" val="1"/>
</p:tagLst>
</file>

<file path=ppt/theme/theme1.xml><?xml version="1.0" encoding="utf-8"?>
<a:theme xmlns:a="http://schemas.openxmlformats.org/drawingml/2006/main" name="SCS_Instructor_Template_Final_11Jul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8B442F7-9D6B-4180-A818-9DAF1CAB7611}" vid="{63114D62-186F-4D78-8ACA-FB8B32ACD93B}"/>
    </a:ext>
  </a:extLst>
</a:theme>
</file>

<file path=ppt/theme/theme2.xml><?xml version="1.0" encoding="utf-8"?>
<a:theme xmlns:a="http://schemas.openxmlformats.org/drawingml/2006/main" name="2_Course Introduction Section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8B442F7-9D6B-4180-A818-9DAF1CAB7611}" vid="{8AC6C37E-BD5B-47AA-B0AC-ADB97C5B3E89}"/>
    </a:ext>
  </a:extLst>
</a:theme>
</file>

<file path=ppt/theme/theme3.xml><?xml version="1.0" encoding="utf-8"?>
<a:theme xmlns:a="http://schemas.openxmlformats.org/drawingml/2006/main" name="3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8B442F7-9D6B-4180-A818-9DAF1CAB7611}" vid="{928134AB-5D1D-4806-838D-C935F6E7D641}"/>
    </a:ext>
  </a:extLst>
</a:theme>
</file>

<file path=ppt/theme/theme4.xml><?xml version="1.0" encoding="utf-8"?>
<a:theme xmlns:a="http://schemas.openxmlformats.org/drawingml/2006/main" name="4_Activit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8B442F7-9D6B-4180-A818-9DAF1CAB7611}" vid="{6B992A05-E527-46BF-8727-0F099C553ECB}"/>
    </a:ext>
  </a:extLst>
</a:theme>
</file>

<file path=ppt/theme/theme5.xml><?xml version="1.0" encoding="utf-8"?>
<a:theme xmlns:a="http://schemas.openxmlformats.org/drawingml/2006/main" name="5_Summar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8B442F7-9D6B-4180-A818-9DAF1CAB7611}" vid="{F3014C92-24C1-447C-B8AA-FC2FA99F130D}"/>
    </a:ext>
  </a:extLst>
</a:theme>
</file>

<file path=ppt/theme/theme6.xml><?xml version="1.0" encoding="utf-8"?>
<a:theme xmlns:a="http://schemas.openxmlformats.org/drawingml/2006/main" name="6_End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 id="{C8B442F7-9D6B-4180-A818-9DAF1CAB7611}" vid="{4111722E-33F7-48A2-A88B-4126E1DC52D6}"/>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954670BD49E8449DB527FAE969F9AE" ma:contentTypeVersion="" ma:contentTypeDescription="Create a new document." ma:contentTypeScope="" ma:versionID="3566cb4eea1fa4a82de1352371b7de8b">
  <xsd:schema xmlns:xsd="http://www.w3.org/2001/XMLSchema" xmlns:xs="http://www.w3.org/2001/XMLSchema" xmlns:p="http://schemas.microsoft.com/office/2006/metadata/properties" xmlns:ns2="60907c29-a1e3-407b-9c55-a68a49d41601" xmlns:ns3="bb4e6460-2876-4d3d-92e1-67f1bf6a2c5e" targetNamespace="http://schemas.microsoft.com/office/2006/metadata/properties" ma:root="true" ma:fieldsID="fa66748d8a37afb86391b3749bd2ea7b" ns2:_="" ns3:_="">
    <xsd:import namespace="60907c29-a1e3-407b-9c55-a68a49d41601"/>
    <xsd:import namespace="bb4e6460-2876-4d3d-92e1-67f1bf6a2c5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907c29-a1e3-407b-9c55-a68a49d416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4e6460-2876-4d3d-92e1-67f1bf6a2c5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b4e6460-2876-4d3d-92e1-67f1bf6a2c5e">
      <UserInfo>
        <DisplayName>Amar Kumar</DisplayName>
        <AccountId>558</AccountId>
        <AccountType/>
      </UserInfo>
    </SharedWithUsers>
  </documentManagement>
</p:properties>
</file>

<file path=customXml/itemProps1.xml><?xml version="1.0" encoding="utf-8"?>
<ds:datastoreItem xmlns:ds="http://schemas.openxmlformats.org/officeDocument/2006/customXml" ds:itemID="{93B2DC66-D747-4249-B8AA-F972C681F4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907c29-a1e3-407b-9c55-a68a49d41601"/>
    <ds:schemaRef ds:uri="bb4e6460-2876-4d3d-92e1-67f1bf6a2c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E3EF9B-59AC-447C-85F7-757DD6B3495B}">
  <ds:schemaRefs>
    <ds:schemaRef ds:uri="http://schemas.microsoft.com/sharepoint/v3/contenttype/forms"/>
  </ds:schemaRefs>
</ds:datastoreItem>
</file>

<file path=customXml/itemProps3.xml><?xml version="1.0" encoding="utf-8"?>
<ds:datastoreItem xmlns:ds="http://schemas.openxmlformats.org/officeDocument/2006/customXml" ds:itemID="{53C04534-A83D-479B-A773-C2FB7E41A064}">
  <ds:schemaRefs>
    <ds:schemaRef ds:uri="http://schemas.microsoft.com/office/2006/metadata/properties"/>
    <ds:schemaRef ds:uri="http://schemas.microsoft.com/office/infopath/2007/PartnerControls"/>
    <ds:schemaRef ds:uri="bb4e6460-2876-4d3d-92e1-67f1bf6a2c5e"/>
  </ds:schemaRefs>
</ds:datastoreItem>
</file>

<file path=docProps/app.xml><?xml version="1.0" encoding="utf-8"?>
<Properties xmlns="http://schemas.openxmlformats.org/officeDocument/2006/extended-properties" xmlns:vt="http://schemas.openxmlformats.org/officeDocument/2006/docPropsVTypes">
  <Template>New Template SCS</Template>
  <TotalTime>580</TotalTime>
  <Words>3314</Words>
  <Application>Microsoft Office PowerPoint</Application>
  <PresentationFormat>Widescreen</PresentationFormat>
  <Paragraphs>284</Paragraphs>
  <Slides>35</Slides>
  <Notes>28</Notes>
  <HiddenSlides>0</HiddenSlides>
  <MMClips>15</MMClips>
  <ScaleCrop>false</ScaleCrop>
  <HeadingPairs>
    <vt:vector size="4" baseType="variant">
      <vt:variant>
        <vt:lpstr>Theme</vt:lpstr>
      </vt:variant>
      <vt:variant>
        <vt:i4>6</vt:i4>
      </vt:variant>
      <vt:variant>
        <vt:lpstr>Slide Titles</vt:lpstr>
      </vt:variant>
      <vt:variant>
        <vt:i4>35</vt:i4>
      </vt:variant>
    </vt:vector>
  </HeadingPairs>
  <TitlesOfParts>
    <vt:vector size="41" baseType="lpstr">
      <vt:lpstr>SCS_Instructor_Template_Final_11Jul12</vt:lpstr>
      <vt:lpstr>2_Course Introduction Section Slides</vt:lpstr>
      <vt:lpstr>3_Body Slides</vt:lpstr>
      <vt:lpstr>4_Activity Slides</vt:lpstr>
      <vt:lpstr>5_Summary Slides</vt:lpstr>
      <vt:lpstr>6_End Slide</vt:lpstr>
      <vt:lpstr>Tableau Hands-On Fundamentals of Tableau Basic Charts </vt:lpstr>
      <vt:lpstr>PowerPoint Presentation</vt:lpstr>
      <vt:lpstr>Bar Charts</vt:lpstr>
      <vt:lpstr>Bar Charts</vt:lpstr>
      <vt:lpstr>Bar Charts</vt:lpstr>
      <vt:lpstr>Bar Charts</vt:lpstr>
      <vt:lpstr>Bar Charts – Group and Create Alias</vt:lpstr>
      <vt:lpstr>Bar Charts – Group and Create Alias</vt:lpstr>
      <vt:lpstr>PowerPoint Presentation</vt:lpstr>
      <vt:lpstr>Scatterplots</vt:lpstr>
      <vt:lpstr>Scatterplots - Steps</vt:lpstr>
      <vt:lpstr>PowerPoint Presentation</vt:lpstr>
      <vt:lpstr>Line Graphs</vt:lpstr>
      <vt:lpstr>Line Graphs - Steps</vt:lpstr>
      <vt:lpstr>Line Graphs – Discrete Dates</vt:lpstr>
      <vt:lpstr>PowerPoint Presentation</vt:lpstr>
      <vt:lpstr>Line Graphs – Table Calculation Steps</vt:lpstr>
      <vt:lpstr>PowerPoint Presentation</vt:lpstr>
      <vt:lpstr>PowerPoint Presentation</vt:lpstr>
      <vt:lpstr>PowerPoint Presentation</vt:lpstr>
      <vt:lpstr>PowerPoint Presentation</vt:lpstr>
      <vt:lpstr>Histograms</vt:lpstr>
      <vt:lpstr>Histograms -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Science for Business Decisions</vt:lpstr>
    </vt:vector>
  </TitlesOfParts>
  <Company>McGill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Tableau Hands-On Fundamentals of Tableau Basic Charts </dc:title>
  <dc:creator>Amar Kumar</dc:creator>
  <cp:lastModifiedBy>Nabil Beitinjaneh, Mr</cp:lastModifiedBy>
  <cp:revision>18</cp:revision>
  <dcterms:created xsi:type="dcterms:W3CDTF">2019-11-19T21:11:40Z</dcterms:created>
  <dcterms:modified xsi:type="dcterms:W3CDTF">2019-11-30T14:24:14Z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0x0101004A954670BD49E8449DB527FAE969F9AE</vt:lpwstr>
  </property>
  <property fmtid="{D5CDD505-2E9C-101B-9397-08002B2CF9AE}" pid="3" name="_dlc_DocIdItemGuid">
    <vt:lpwstr>7854b057-4ebf-435b-8657-63acaf55ccdc</vt:lpwstr>
  </property>
</Properties>
</file>